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8" r:id="rId5"/>
    <p:sldId id="267" r:id="rId6"/>
    <p:sldId id="266" r:id="rId7"/>
    <p:sldId id="265" r:id="rId8"/>
    <p:sldId id="260" r:id="rId9"/>
    <p:sldId id="261" r:id="rId10"/>
    <p:sldId id="262" r:id="rId11"/>
    <p:sldId id="263" r:id="rId12"/>
    <p:sldId id="264" r:id="rId13"/>
    <p:sldId id="271" r:id="rId14"/>
    <p:sldId id="270" r:id="rId15"/>
    <p:sldId id="272" r:id="rId16"/>
    <p:sldId id="274" r:id="rId17"/>
    <p:sldId id="275" r:id="rId18"/>
    <p:sldId id="276" r:id="rId19"/>
    <p:sldId id="277" r:id="rId20"/>
    <p:sldId id="278"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D31F6-3963-0FF8-8BAF-70253F4936EA}" v="4" dt="2024-11-05T05:26:34.596"/>
    <p1510:client id="{13D8E7E1-D6E6-44CD-ADD5-1F6125484AF8}" v="121" dt="2024-11-04T03:39:16.573"/>
    <p1510:client id="{2C9C216A-EBC8-2F39-E9F7-6BF233F72C45}" v="61" dt="2024-11-05T04:55:17.677"/>
    <p1510:client id="{3CE800EC-3415-4F53-A053-FE2B19EAFB31}" v="18" dt="2024-11-05T03:21:07.740"/>
    <p1510:client id="{438C55E7-ACBB-C464-3F41-E4FF645ED92F}" v="420" dt="2024-11-04T05:12:00.347"/>
    <p1510:client id="{4924FB9D-6CD3-E20C-A87B-C13C14871846}" v="158" dt="2024-11-05T06:09:18.454"/>
    <p1510:client id="{5497205F-C40C-722B-5816-AEAEC124E917}" v="10" dt="2024-11-05T06:15:06.968"/>
    <p1510:client id="{74D9F09D-E1FD-BA3D-66A9-7DC5AB6C8FC0}" v="365" dt="2024-11-03T17:52:16.924"/>
    <p1510:client id="{80A150BE-02C7-4131-69EF-21B7EF659122}" v="663" dt="2024-11-05T05:49:16.587"/>
    <p1510:client id="{834690E4-B6AE-98AF-A499-C1370C689D1D}" v="57" dt="2024-11-05T04:36:03.582"/>
    <p1510:client id="{8D9E33D2-41B6-6F4C-66C5-1DDA8CEE01F8}" v="111" dt="2024-11-03T18:13:01.687"/>
    <p1510:client id="{994DABC4-B687-8F0B-09DC-CB71D4A70AF1}" v="52" dt="2024-11-03T11:04:42.243"/>
    <p1510:client id="{AE2CC85B-222B-477D-AD5F-D360EF3DEA43}" v="187" dt="2024-11-04T04:05:13.303"/>
    <p1510:client id="{C5A4ACE3-6C28-DF82-F579-83B82D1EE766}" v="2" dt="2024-11-05T05:15:01.802"/>
    <p1510:client id="{F350CEAE-A7F7-496F-9562-9A6267551DB3}" v="35" dt="2024-11-05T04:32:46.598"/>
    <p1510:client id="{F3F57B91-3EDE-8887-C4A7-E35B1CADCB6B}" v="501" dt="2024-11-03T16:16:04.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dirty="0"/>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807E39B8-A7CB-4B82-AC0C-44B99F546761}" type="datetimeFigureOut">
              <a:rPr lang="en-US" dirty="0"/>
              <a:t>11/5/2024</a:t>
            </a:fld>
            <a:endParaRPr lang="en-US" dirty="0"/>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1619252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01742F6F-0846-489A-A4BC-61B476BE2887}" type="datetimeFigureOut">
              <a:rPr lang="en-US" dirty="0"/>
              <a:t>11/5/2024</a:t>
            </a:fld>
            <a:endParaRPr lang="en-US" dirty="0"/>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1432816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B229DF21-A340-467A-94AB-9502647BB771}" type="datetimeFigureOut">
              <a:rPr lang="en-US" dirty="0"/>
              <a:t>11/5/2024</a:t>
            </a:fld>
            <a:endParaRPr lang="en-US" dirty="0"/>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363424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FE7E3940-CA92-4FEE-A698-62CF7BC5AC36}" type="datetimeFigureOut">
              <a:rPr lang="en-US" dirty="0"/>
              <a:t>11/5/2024</a:t>
            </a:fld>
            <a:endParaRPr lang="en-US" dirty="0"/>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294884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1600">
                <a:solidFill>
                  <a:schemeClr val="tx1">
                    <a:tint val="82000"/>
                  </a:schemeClr>
                </a:solidFill>
              </a:defRPr>
            </a:lvl2pPr>
            <a:lvl3pPr marL="914400" indent="0">
              <a:buNone/>
              <a:defRPr sz="16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E33CD641-6C35-45D1-9313-2719E9EA8AD8}" type="datetimeFigureOut">
              <a:rPr lang="en-US" dirty="0"/>
              <a:t>11/5/2024</a:t>
            </a:fld>
            <a:endParaRPr lang="en-US" dirty="0"/>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3314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35301268-3A74-4110-8F08-063DFB8BB885}" type="datetimeFigureOut">
              <a:rPr lang="en-US" dirty="0"/>
              <a:t>11/5/2024</a:t>
            </a:fld>
            <a:endParaRPr lang="en-US" dirty="0"/>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49320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BF91C1AF-C1FB-48A7-98B4-E595E63F6614}" type="datetimeFigureOut">
              <a:rPr lang="en-US" dirty="0"/>
              <a:t>11/5/2024</a:t>
            </a:fld>
            <a:endParaRPr lang="en-US" dirty="0"/>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141111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97144C44-5F8C-4BEA-BBCE-8694F126DC43}" type="datetimeFigureOut">
              <a:rPr lang="en-US" dirty="0"/>
              <a:t>11/5/2024</a:t>
            </a:fld>
            <a:endParaRPr lang="en-US" dirty="0"/>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1611410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039E56F9-C8F2-4EF7-8042-704C94FF2795}" type="datetimeFigureOut">
              <a:rPr lang="en-US" dirty="0"/>
              <a:t>11/5/2024</a:t>
            </a:fld>
            <a:endParaRPr lang="en-US" dirty="0"/>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396903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4F6932DF-953D-44BD-83F8-5D8DA76EA12A}" type="datetimeFigureOut">
              <a:rPr lang="en-US" dirty="0"/>
              <a:t>11/5/2024</a:t>
            </a:fld>
            <a:endParaRPr lang="en-US" dirty="0"/>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3554219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noChangeAspect="1"/>
          </p:cNvSpPr>
          <p:nvPr>
            <p:ph type="pic" idx="1"/>
          </p:nvPr>
        </p:nvSpPr>
        <p:spPr>
          <a:xfrm>
            <a:off x="5247408" y="919595"/>
            <a:ext cx="6107979" cy="501361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52F326D-65F4-4B2F-9A62-9E4BD9402C47}" type="datetimeFigureOut">
              <a:rPr lang="en-US" dirty="0"/>
              <a:t>11/5/2024</a:t>
            </a:fld>
            <a:endParaRPr lang="en-US" dirty="0"/>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3950032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F9B0CB28-85DB-480B-8C99-FD493ACC7120}" type="datetimeFigureOut">
              <a:rPr lang="en-US" dirty="0"/>
              <a:t>11/5/2024</a:t>
            </a:fld>
            <a:endParaRPr lang="en-US" dirty="0"/>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dirty="0"/>
              <a:t>
              </a:t>
            </a:r>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5E4DE196-8A13-4FF7-A07E-102851959EAB}" type="slidenum">
              <a:rPr lang="en-US" dirty="0"/>
              <a:pPr/>
              <a:t>‹#›</a:t>
            </a:fld>
            <a:endParaRPr lang="en-US" dirty="0"/>
          </a:p>
        </p:txBody>
      </p:sp>
    </p:spTree>
    <p:extLst>
      <p:ext uri="{BB962C8B-B14F-4D97-AF65-F5344CB8AC3E}">
        <p14:creationId xmlns:p14="http://schemas.microsoft.com/office/powerpoint/2010/main" val="42937361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orient="horz" pos="3816">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013" y="3752849"/>
            <a:ext cx="3290887" cy="2452687"/>
          </a:xfrm>
        </p:spPr>
        <p:txBody>
          <a:bodyPr anchor="ctr">
            <a:normAutofit/>
          </a:bodyPr>
          <a:lstStyle/>
          <a:p>
            <a:r>
              <a:rPr lang="en-US" sz="3600" b="1">
                <a:ea typeface="+mj-lt"/>
                <a:cs typeface="+mj-lt"/>
              </a:rPr>
              <a:t>Introduction to Ethernet</a:t>
            </a:r>
            <a:endParaRPr lang="en-US" sz="3600"/>
          </a:p>
        </p:txBody>
      </p:sp>
      <p:sp>
        <p:nvSpPr>
          <p:cNvPr id="3" name="Subtitle 2"/>
          <p:cNvSpPr>
            <a:spLocks noGrp="1"/>
          </p:cNvSpPr>
          <p:nvPr>
            <p:ph idx="1"/>
          </p:nvPr>
        </p:nvSpPr>
        <p:spPr>
          <a:xfrm>
            <a:off x="4223982" y="4124850"/>
            <a:ext cx="7485413" cy="2080687"/>
          </a:xfrm>
        </p:spPr>
        <p:txBody>
          <a:bodyPr vert="horz" lIns="91440" tIns="45720" rIns="91440" bIns="45720" rtlCol="0" anchor="ctr">
            <a:noAutofit/>
          </a:bodyPr>
          <a:lstStyle/>
          <a:p>
            <a:pPr>
              <a:buNone/>
            </a:pPr>
            <a:r>
              <a:rPr lang="en-US" sz="1600" b="1" dirty="0">
                <a:latin typeface="Times New Roman"/>
                <a:ea typeface="+mn-lt"/>
                <a:cs typeface="+mn-lt"/>
              </a:rPr>
              <a:t>Definition:</a:t>
            </a:r>
            <a:r>
              <a:rPr lang="en-US" sz="1600" dirty="0">
                <a:latin typeface="Times New Roman"/>
                <a:ea typeface="+mn-lt"/>
                <a:cs typeface="+mn-lt"/>
              </a:rPr>
              <a:t> Ethernet is a technology that connects devices within a local area network (LAN) or wide area network (WAN), enabling them to communicate via a common protocol.</a:t>
            </a:r>
          </a:p>
          <a:p>
            <a:pPr>
              <a:buNone/>
            </a:pPr>
            <a:r>
              <a:rPr lang="en-US" sz="1600" b="1" dirty="0">
                <a:latin typeface="Times New Roman"/>
                <a:ea typeface="+mn-lt"/>
                <a:cs typeface="Times New Roman"/>
              </a:rPr>
              <a:t>History:</a:t>
            </a:r>
            <a:r>
              <a:rPr lang="en-US" sz="1600" dirty="0">
                <a:latin typeface="Times New Roman"/>
                <a:ea typeface="+mn-lt"/>
                <a:cs typeface="Times New Roman"/>
              </a:rPr>
              <a:t> Developed in the 1970s by Xerox, it has become the dominant LAN technology, standardized by IEEE as IEEE 802.3.</a:t>
            </a:r>
            <a:endParaRPr lang="en-US" sz="1600" dirty="0"/>
          </a:p>
          <a:p>
            <a:pPr>
              <a:buNone/>
            </a:pPr>
            <a:r>
              <a:rPr lang="en-US" sz="1600" b="1">
                <a:latin typeface="Times New Roman"/>
                <a:ea typeface="+mn-lt"/>
                <a:cs typeface="+mn-lt"/>
              </a:rPr>
              <a:t>Purpose:</a:t>
            </a:r>
            <a:r>
              <a:rPr lang="en-US" sz="1600">
                <a:latin typeface="Times New Roman"/>
                <a:ea typeface="+mn-lt"/>
                <a:cs typeface="+mn-lt"/>
              </a:rPr>
              <a:t> Ethernet enables reliable, high-speed data transmission in both wired and wireless network configurations.</a:t>
            </a:r>
            <a:endParaRPr lang="en-US" sz="1600">
              <a:latin typeface="Times New Roman"/>
              <a:cs typeface="Times New Roman"/>
            </a:endParaRPr>
          </a:p>
          <a:p>
            <a:pPr marL="0" indent="0">
              <a:buNone/>
            </a:pPr>
            <a:endParaRPr lang="en-US" sz="1600"/>
          </a:p>
        </p:txBody>
      </p:sp>
      <p:pic>
        <p:nvPicPr>
          <p:cNvPr id="4" name="Picture 3">
            <a:extLst>
              <a:ext uri="{FF2B5EF4-FFF2-40B4-BE49-F238E27FC236}">
                <a16:creationId xmlns:a16="http://schemas.microsoft.com/office/drawing/2014/main" id="{5E2E588E-2311-8F9B-3BA3-D9CD9D2CE278}"/>
              </a:ext>
            </a:extLst>
          </p:cNvPr>
          <p:cNvPicPr>
            <a:picLocks noChangeAspect="1"/>
          </p:cNvPicPr>
          <p:nvPr/>
        </p:nvPicPr>
        <p:blipFill>
          <a:blip r:embed="rId2"/>
          <a:srcRect t="14927" b="1260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8013A951-09A9-C9BC-D07E-B9DC14E93F5E}"/>
              </a:ext>
            </a:extLst>
          </p:cNvPr>
          <p:cNvSpPr/>
          <p:nvPr/>
        </p:nvSpPr>
        <p:spPr>
          <a:xfrm>
            <a:off x="838200" y="290570"/>
            <a:ext cx="4707671" cy="12256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3500" b="1" kern="1200">
                <a:solidFill>
                  <a:schemeClr val="bg1"/>
                </a:solidFill>
                <a:latin typeface="Comic Sans MS"/>
                <a:ea typeface="+mj-ea"/>
                <a:cs typeface="+mj-cs"/>
              </a:rPr>
              <a:t>Modern Ethernet Technologies</a:t>
            </a:r>
            <a:endParaRPr lang="en-US" sz="3500" kern="1200">
              <a:solidFill>
                <a:schemeClr val="bg1"/>
              </a:solidFill>
              <a:latin typeface="Comic Sans MS"/>
              <a:ea typeface="+mj-ea"/>
              <a:cs typeface="+mj-cs"/>
            </a:endParaRPr>
          </a:p>
        </p:txBody>
      </p:sp>
      <p:sp>
        <p:nvSpPr>
          <p:cNvPr id="11" name="TextBox 10">
            <a:extLst>
              <a:ext uri="{FF2B5EF4-FFF2-40B4-BE49-F238E27FC236}">
                <a16:creationId xmlns:a16="http://schemas.microsoft.com/office/drawing/2014/main" id="{061C27B4-9CA2-8D15-B3B7-28B5D9A31C1D}"/>
              </a:ext>
            </a:extLst>
          </p:cNvPr>
          <p:cNvSpPr txBox="1"/>
          <p:nvPr/>
        </p:nvSpPr>
        <p:spPr>
          <a:xfrm>
            <a:off x="897769" y="1822928"/>
            <a:ext cx="4586513" cy="36477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2600" dirty="0">
                <a:latin typeface="Calibri"/>
                <a:cs typeface="Calibri"/>
              </a:rPr>
              <a:t>PoE+</a:t>
            </a:r>
          </a:p>
          <a:p>
            <a:pPr marL="285750" indent="-228600">
              <a:lnSpc>
                <a:spcPct val="90000"/>
              </a:lnSpc>
              <a:spcAft>
                <a:spcPts val="600"/>
              </a:spcAft>
              <a:buFont typeface="Arial" panose="020B0604020202020204" pitchFamily="34" charset="0"/>
              <a:buChar char="•"/>
            </a:pPr>
            <a:r>
              <a:rPr lang="en-US" sz="2600">
                <a:latin typeface="Calibri"/>
                <a:cs typeface="Calibri"/>
              </a:rPr>
              <a:t>100 </a:t>
            </a:r>
            <a:r>
              <a:rPr lang="en-US" sz="2600">
                <a:ea typeface="+mn-lt"/>
                <a:cs typeface="+mn-lt"/>
              </a:rPr>
              <a:t>Gigabit Ethernet(</a:t>
            </a:r>
            <a:r>
              <a:rPr lang="en-US" sz="2600">
                <a:latin typeface="Aptos"/>
                <a:cs typeface="Calibri"/>
              </a:rPr>
              <a:t>100</a:t>
            </a:r>
            <a:r>
              <a:rPr lang="en-US" sz="2600">
                <a:latin typeface="Calibri"/>
                <a:cs typeface="Calibri"/>
              </a:rPr>
              <a:t>GbE)</a:t>
            </a:r>
            <a:endParaRPr lang="en-US" sz="2600" dirty="0">
              <a:latin typeface="Calibri"/>
              <a:cs typeface="Calibri"/>
            </a:endParaRPr>
          </a:p>
          <a:p>
            <a:pPr marL="285750" indent="-228600">
              <a:lnSpc>
                <a:spcPct val="90000"/>
              </a:lnSpc>
              <a:spcAft>
                <a:spcPts val="600"/>
              </a:spcAft>
              <a:buFont typeface="Arial" panose="020B0604020202020204" pitchFamily="34" charset="0"/>
              <a:buChar char="•"/>
            </a:pPr>
            <a:r>
              <a:rPr lang="en-US" sz="2600" dirty="0">
                <a:latin typeface="Calibri"/>
                <a:cs typeface="Calibri"/>
              </a:rPr>
              <a:t>VLAN </a:t>
            </a:r>
            <a:r>
              <a:rPr lang="en-US" sz="2600" dirty="0" err="1">
                <a:latin typeface="Calibri"/>
                <a:cs typeface="Calibri"/>
              </a:rPr>
              <a:t>Trunking</a:t>
            </a:r>
            <a:endParaRPr lang="en-US" sz="2600" dirty="0">
              <a:latin typeface="Calibri"/>
              <a:cs typeface="Calibri"/>
            </a:endParaRPr>
          </a:p>
          <a:p>
            <a:pPr marL="285750" indent="-228600">
              <a:lnSpc>
                <a:spcPct val="90000"/>
              </a:lnSpc>
              <a:spcAft>
                <a:spcPts val="600"/>
              </a:spcAft>
              <a:buFont typeface="Arial" panose="020B0604020202020204" pitchFamily="34" charset="0"/>
              <a:buChar char="•"/>
            </a:pPr>
            <a:r>
              <a:rPr lang="en-US" sz="2600" dirty="0">
                <a:latin typeface="Calibri"/>
                <a:cs typeface="Calibri"/>
              </a:rPr>
              <a:t>Multi-Gig Ethernet</a:t>
            </a:r>
          </a:p>
          <a:p>
            <a:pPr marL="285750" indent="-228600">
              <a:lnSpc>
                <a:spcPct val="90000"/>
              </a:lnSpc>
              <a:spcAft>
                <a:spcPts val="600"/>
              </a:spcAft>
              <a:buFont typeface="Arial" panose="020B0604020202020204" pitchFamily="34" charset="0"/>
              <a:buChar char="•"/>
            </a:pPr>
            <a:r>
              <a:rPr lang="en-US" sz="2600" dirty="0">
                <a:latin typeface="Calibri"/>
                <a:cs typeface="Calibri"/>
              </a:rPr>
              <a:t>Software-Defined Ethernet</a:t>
            </a:r>
          </a:p>
          <a:p>
            <a:pPr marL="285750" indent="-228600">
              <a:lnSpc>
                <a:spcPct val="90000"/>
              </a:lnSpc>
              <a:spcAft>
                <a:spcPts val="600"/>
              </a:spcAft>
              <a:buFont typeface="Arial" panose="020B0604020202020204" pitchFamily="34" charset="0"/>
              <a:buChar char="•"/>
            </a:pPr>
            <a:r>
              <a:rPr lang="en-US" sz="2600" dirty="0">
                <a:latin typeface="Calibri"/>
                <a:cs typeface="Calibri"/>
              </a:rPr>
              <a:t>Ethernet over Fiber Channel</a:t>
            </a:r>
          </a:p>
          <a:p>
            <a:pPr marL="285750" indent="-228600">
              <a:lnSpc>
                <a:spcPct val="90000"/>
              </a:lnSpc>
              <a:spcAft>
                <a:spcPts val="600"/>
              </a:spcAft>
              <a:buFont typeface="Arial" panose="020B0604020202020204" pitchFamily="34" charset="0"/>
              <a:buChar char="•"/>
            </a:pPr>
            <a:r>
              <a:rPr lang="en-US" sz="2600">
                <a:latin typeface="Calibri"/>
                <a:cs typeface="Calibri"/>
              </a:rPr>
              <a:t>EVPN</a:t>
            </a:r>
            <a:endParaRPr lang="en-US" sz="2600" dirty="0">
              <a:latin typeface="Calibri"/>
              <a:cs typeface="Calibri"/>
            </a:endParaRPr>
          </a:p>
          <a:p>
            <a:pPr marL="285750" indent="-228600">
              <a:lnSpc>
                <a:spcPct val="90000"/>
              </a:lnSpc>
              <a:spcAft>
                <a:spcPts val="600"/>
              </a:spcAft>
              <a:buFont typeface="Arial" panose="020B0604020202020204" pitchFamily="34" charset="0"/>
              <a:buChar char="•"/>
            </a:pPr>
            <a:r>
              <a:rPr lang="en-US" sz="2600">
                <a:latin typeface="Calibri"/>
                <a:cs typeface="Calibri"/>
              </a:rPr>
              <a:t>Time-Sensitive Networking - TSN</a:t>
            </a:r>
            <a:endParaRPr lang="en-US" sz="2600" dirty="0">
              <a:latin typeface="Calibri"/>
              <a:cs typeface="Calibri"/>
            </a:endParaRPr>
          </a:p>
        </p:txBody>
      </p:sp>
      <p:pic>
        <p:nvPicPr>
          <p:cNvPr id="17" name="Picture 16" descr="Colorful network cables">
            <a:extLst>
              <a:ext uri="{FF2B5EF4-FFF2-40B4-BE49-F238E27FC236}">
                <a16:creationId xmlns:a16="http://schemas.microsoft.com/office/drawing/2014/main" id="{324438C2-717C-C8A0-F792-7D08E2F211A0}"/>
              </a:ext>
            </a:extLst>
          </p:cNvPr>
          <p:cNvPicPr>
            <a:picLocks noChangeAspect="1"/>
          </p:cNvPicPr>
          <p:nvPr/>
        </p:nvPicPr>
        <p:blipFill>
          <a:blip r:embed="rId2"/>
          <a:srcRect l="9947" r="30653" b="-2"/>
          <a:stretch/>
        </p:blipFill>
        <p:spPr>
          <a:xfrm>
            <a:off x="6096000" y="1"/>
            <a:ext cx="6102825" cy="6858000"/>
          </a:xfrm>
          <a:prstGeom prst="rect">
            <a:avLst/>
          </a:prstGeom>
        </p:spPr>
      </p:pic>
    </p:spTree>
    <p:extLst>
      <p:ext uri="{BB962C8B-B14F-4D97-AF65-F5344CB8AC3E}">
        <p14:creationId xmlns:p14="http://schemas.microsoft.com/office/powerpoint/2010/main" val="1720969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6D935-B108-08B0-5866-3FD4A6BCE072}"/>
              </a:ext>
            </a:extLst>
          </p:cNvPr>
          <p:cNvSpPr txBox="1"/>
          <p:nvPr/>
        </p:nvSpPr>
        <p:spPr>
          <a:xfrm>
            <a:off x="6248810" y="1711393"/>
            <a:ext cx="4751022" cy="379669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600">
                <a:solidFill>
                  <a:schemeClr val="tx1">
                    <a:alpha val="80000"/>
                  </a:schemeClr>
                </a:solidFill>
                <a:latin typeface="Comic Sans MS"/>
              </a:rPr>
              <a:t>PoE + (Power Over Ethernet Plus)</a:t>
            </a:r>
          </a:p>
          <a:p>
            <a:pPr>
              <a:lnSpc>
                <a:spcPct val="90000"/>
              </a:lnSpc>
              <a:spcBef>
                <a:spcPct val="0"/>
              </a:spcBef>
              <a:spcAft>
                <a:spcPts val="600"/>
              </a:spcAft>
            </a:pPr>
            <a:endParaRPr lang="en-US" sz="3600">
              <a:solidFill>
                <a:schemeClr val="tx1">
                  <a:alpha val="80000"/>
                </a:schemeClr>
              </a:solidFill>
              <a:latin typeface="Comic Sans MS"/>
              <a:cs typeface="Calibri"/>
            </a:endParaRPr>
          </a:p>
          <a:p>
            <a:pPr algn="just">
              <a:lnSpc>
                <a:spcPct val="90000"/>
              </a:lnSpc>
              <a:spcBef>
                <a:spcPct val="0"/>
              </a:spcBef>
              <a:spcAft>
                <a:spcPts val="600"/>
              </a:spcAft>
            </a:pPr>
            <a:r>
              <a:rPr lang="en-US" sz="2400">
                <a:solidFill>
                  <a:schemeClr val="tx1">
                    <a:alpha val="80000"/>
                  </a:schemeClr>
                </a:solidFill>
                <a:latin typeface="Calibri"/>
                <a:cs typeface="Calibri"/>
              </a:rPr>
              <a:t>Power over Ethernet plus (PoE)is an advanced version of PoE that can provide more power to devices. While standard PoE is suitable for lower-power devices, PoE+ can deliver up to 25.5 watts of power.</a:t>
            </a:r>
          </a:p>
        </p:txBody>
      </p:sp>
      <p:grpSp>
        <p:nvGrpSpPr>
          <p:cNvPr id="10" name="Group 9">
            <a:extLst>
              <a:ext uri="{FF2B5EF4-FFF2-40B4-BE49-F238E27FC236}">
                <a16:creationId xmlns:a16="http://schemas.microsoft.com/office/drawing/2014/main" id="{7A72F45C-7D56-B768-3E2B-0BCBE5D00B5B}"/>
              </a:ext>
            </a:extLst>
          </p:cNvPr>
          <p:cNvGrpSpPr/>
          <p:nvPr/>
        </p:nvGrpSpPr>
        <p:grpSpPr>
          <a:xfrm>
            <a:off x="279142" y="723781"/>
            <a:ext cx="5221624" cy="5410437"/>
            <a:chOff x="6250241" y="858154"/>
            <a:chExt cx="5103558" cy="5127707"/>
          </a:xfrm>
        </p:grpSpPr>
        <p:pic>
          <p:nvPicPr>
            <p:cNvPr id="8" name="Picture 7">
              <a:extLst>
                <a:ext uri="{FF2B5EF4-FFF2-40B4-BE49-F238E27FC236}">
                  <a16:creationId xmlns:a16="http://schemas.microsoft.com/office/drawing/2014/main" id="{8B4A7D2B-0877-9024-3146-4071F33803D7}"/>
                </a:ext>
              </a:extLst>
            </p:cNvPr>
            <p:cNvPicPr>
              <a:picLocks noChangeAspect="1"/>
            </p:cNvPicPr>
            <p:nvPr/>
          </p:nvPicPr>
          <p:blipFill>
            <a:blip r:embed="rId2"/>
            <a:srcRect r="421" b="-6"/>
            <a:stretch/>
          </p:blipFill>
          <p:spPr>
            <a:xfrm>
              <a:off x="6250241" y="858154"/>
              <a:ext cx="2523718" cy="2534559"/>
            </a:xfrm>
            <a:prstGeom prst="rect">
              <a:avLst/>
            </a:prstGeom>
          </p:spPr>
        </p:pic>
        <p:pic>
          <p:nvPicPr>
            <p:cNvPr id="7" name="Picture 6" descr="A hand holding a pencil to a computer&#10;&#10;Description automatically generated">
              <a:extLst>
                <a:ext uri="{FF2B5EF4-FFF2-40B4-BE49-F238E27FC236}">
                  <a16:creationId xmlns:a16="http://schemas.microsoft.com/office/drawing/2014/main" id="{15AECC8F-DB97-7459-8F64-6DEF91557765}"/>
                </a:ext>
              </a:extLst>
            </p:cNvPr>
            <p:cNvPicPr>
              <a:picLocks noChangeAspect="1"/>
            </p:cNvPicPr>
            <p:nvPr/>
          </p:nvPicPr>
          <p:blipFill>
            <a:blip r:embed="rId3"/>
            <a:srcRect l="567" r="-6" b="-6"/>
            <a:stretch/>
          </p:blipFill>
          <p:spPr>
            <a:xfrm>
              <a:off x="8833605" y="858154"/>
              <a:ext cx="2520194" cy="2534559"/>
            </a:xfrm>
            <a:prstGeom prst="rect">
              <a:avLst/>
            </a:prstGeom>
          </p:spPr>
        </p:pic>
        <p:pic>
          <p:nvPicPr>
            <p:cNvPr id="9" name="Picture 8" descr="A drawing of hands connecting wires to a router&#10;&#10;Description automatically generated">
              <a:extLst>
                <a:ext uri="{FF2B5EF4-FFF2-40B4-BE49-F238E27FC236}">
                  <a16:creationId xmlns:a16="http://schemas.microsoft.com/office/drawing/2014/main" id="{90AFE7E0-EDAA-DBAA-1429-9320E02DEC5E}"/>
                </a:ext>
              </a:extLst>
            </p:cNvPr>
            <p:cNvPicPr>
              <a:picLocks noChangeAspect="1"/>
            </p:cNvPicPr>
            <p:nvPr/>
          </p:nvPicPr>
          <p:blipFill>
            <a:blip r:embed="rId4"/>
            <a:srcRect r="421" b="-6"/>
            <a:stretch/>
          </p:blipFill>
          <p:spPr>
            <a:xfrm>
              <a:off x="6250241" y="3451302"/>
              <a:ext cx="2523718" cy="2534558"/>
            </a:xfrm>
            <a:prstGeom prst="rect">
              <a:avLst/>
            </a:prstGeom>
          </p:spPr>
        </p:pic>
        <p:pic>
          <p:nvPicPr>
            <p:cNvPr id="4" name="Picture 3" descr="A hand drawing a piece of paper with wires connected to a rectangular object&#10;&#10;Description automatically generated">
              <a:extLst>
                <a:ext uri="{FF2B5EF4-FFF2-40B4-BE49-F238E27FC236}">
                  <a16:creationId xmlns:a16="http://schemas.microsoft.com/office/drawing/2014/main" id="{ADA69F54-FFA4-91B6-0AD3-05F1769ED756}"/>
                </a:ext>
              </a:extLst>
            </p:cNvPr>
            <p:cNvPicPr>
              <a:picLocks noChangeAspect="1"/>
            </p:cNvPicPr>
            <p:nvPr/>
          </p:nvPicPr>
          <p:blipFill>
            <a:blip r:embed="rId5"/>
            <a:srcRect l="567" r="-6" b="-6"/>
            <a:stretch/>
          </p:blipFill>
          <p:spPr>
            <a:xfrm>
              <a:off x="8831385" y="3451302"/>
              <a:ext cx="2520194" cy="2534559"/>
            </a:xfrm>
            <a:prstGeom prst="rect">
              <a:avLst/>
            </a:prstGeom>
          </p:spPr>
        </p:pic>
      </p:grpSp>
    </p:spTree>
    <p:extLst>
      <p:ext uri="{BB962C8B-B14F-4D97-AF65-F5344CB8AC3E}">
        <p14:creationId xmlns:p14="http://schemas.microsoft.com/office/powerpoint/2010/main" val="1593962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omputer circuit board with wires and a square object&#10;&#10;Description automatically generated">
            <a:extLst>
              <a:ext uri="{FF2B5EF4-FFF2-40B4-BE49-F238E27FC236}">
                <a16:creationId xmlns:a16="http://schemas.microsoft.com/office/drawing/2014/main" id="{E2F6E5F1-7972-D9D5-3953-F93D4A85A2CC}"/>
              </a:ext>
            </a:extLst>
          </p:cNvPr>
          <p:cNvPicPr>
            <a:picLocks noChangeAspect="1"/>
          </p:cNvPicPr>
          <p:nvPr/>
        </p:nvPicPr>
        <p:blipFill>
          <a:blip r:embed="rId2"/>
          <a:srcRect t="7821" r="-5" b="7816"/>
          <a:stretch/>
        </p:blipFill>
        <p:spPr>
          <a:xfrm>
            <a:off x="180214" y="-1"/>
            <a:ext cx="3296556" cy="2780924"/>
          </a:xfrm>
          <a:custGeom>
            <a:avLst/>
            <a:gdLst/>
            <a:ahLst/>
            <a:cxnLst/>
            <a:rect l="l" t="t" r="r" b="b"/>
            <a:pathLst>
              <a:path w="3296556" h="2780924">
                <a:moveTo>
                  <a:pt x="452902" y="0"/>
                </a:moveTo>
                <a:lnTo>
                  <a:pt x="2843654" y="0"/>
                </a:lnTo>
                <a:lnTo>
                  <a:pt x="2920169" y="84188"/>
                </a:lnTo>
                <a:cubicBezTo>
                  <a:pt x="3155306" y="369108"/>
                  <a:pt x="3296556" y="734382"/>
                  <a:pt x="3296556" y="1132646"/>
                </a:cubicBezTo>
                <a:cubicBezTo>
                  <a:pt x="3296556" y="2042964"/>
                  <a:pt x="2558596" y="2780924"/>
                  <a:pt x="1648278" y="2780924"/>
                </a:cubicBezTo>
                <a:cubicBezTo>
                  <a:pt x="737960" y="2780924"/>
                  <a:pt x="0" y="2042964"/>
                  <a:pt x="0" y="1132646"/>
                </a:cubicBezTo>
                <a:cubicBezTo>
                  <a:pt x="0" y="734382"/>
                  <a:pt x="141250" y="369108"/>
                  <a:pt x="376387" y="84188"/>
                </a:cubicBezTo>
                <a:close/>
              </a:path>
            </a:pathLst>
          </a:custGeom>
          <a:ln w="28575">
            <a:noFill/>
          </a:ln>
        </p:spPr>
      </p:pic>
      <p:pic>
        <p:nvPicPr>
          <p:cNvPr id="2" name="Picture 1" descr="A close up of a circuit board&#10;&#10;Description automatically generated">
            <a:extLst>
              <a:ext uri="{FF2B5EF4-FFF2-40B4-BE49-F238E27FC236}">
                <a16:creationId xmlns:a16="http://schemas.microsoft.com/office/drawing/2014/main" id="{4D26E3C3-46F4-705E-CE04-ED53C50940C8}"/>
              </a:ext>
            </a:extLst>
          </p:cNvPr>
          <p:cNvPicPr>
            <a:picLocks noChangeAspect="1"/>
          </p:cNvPicPr>
          <p:nvPr/>
        </p:nvPicPr>
        <p:blipFill>
          <a:blip r:embed="rId3"/>
          <a:srcRect r="-7" b="-7"/>
          <a:stretch/>
        </p:blipFill>
        <p:spPr>
          <a:xfrm>
            <a:off x="234712" y="3059912"/>
            <a:ext cx="2025748" cy="2025748"/>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pic>
        <p:nvPicPr>
          <p:cNvPr id="5" name="Picture 4" descr="A computer circuit board with many wires&#10;&#10;Description automatically generated">
            <a:extLst>
              <a:ext uri="{FF2B5EF4-FFF2-40B4-BE49-F238E27FC236}">
                <a16:creationId xmlns:a16="http://schemas.microsoft.com/office/drawing/2014/main" id="{5AF7615F-1752-553B-D708-3D60A15227B0}"/>
              </a:ext>
            </a:extLst>
          </p:cNvPr>
          <p:cNvPicPr>
            <a:picLocks noChangeAspect="1"/>
          </p:cNvPicPr>
          <p:nvPr/>
        </p:nvPicPr>
        <p:blipFill>
          <a:blip r:embed="rId4"/>
          <a:srcRect r="-5" b="-5"/>
          <a:stretch/>
        </p:blipFill>
        <p:spPr>
          <a:xfrm>
            <a:off x="3561432" y="1574592"/>
            <a:ext cx="2167719" cy="2167719"/>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
        <p:nvSpPr>
          <p:cNvPr id="4" name="TextBox 3">
            <a:extLst>
              <a:ext uri="{FF2B5EF4-FFF2-40B4-BE49-F238E27FC236}">
                <a16:creationId xmlns:a16="http://schemas.microsoft.com/office/drawing/2014/main" id="{C04D7FF2-120E-64E8-0994-872B57455291}"/>
              </a:ext>
            </a:extLst>
          </p:cNvPr>
          <p:cNvSpPr txBox="1"/>
          <p:nvPr/>
        </p:nvSpPr>
        <p:spPr>
          <a:xfrm>
            <a:off x="5990453" y="1389048"/>
            <a:ext cx="5490342" cy="409254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3600" b="1">
                <a:latin typeface="Comic Sans MS"/>
              </a:rPr>
              <a:t>100 Gigabit Ethernet (100 GbE):</a:t>
            </a:r>
            <a:endParaRPr lang="en-US" sz="3600">
              <a:latin typeface="Comic Sans MS"/>
            </a:endParaRPr>
          </a:p>
          <a:p>
            <a:pPr>
              <a:lnSpc>
                <a:spcPct val="90000"/>
              </a:lnSpc>
              <a:spcAft>
                <a:spcPts val="600"/>
              </a:spcAft>
            </a:pPr>
            <a:endParaRPr lang="en-US" sz="3600" b="1" dirty="0">
              <a:latin typeface="Comic Sans MS"/>
              <a:cs typeface="Calibri"/>
            </a:endParaRPr>
          </a:p>
          <a:p>
            <a:pPr algn="just">
              <a:lnSpc>
                <a:spcPct val="90000"/>
              </a:lnSpc>
              <a:spcAft>
                <a:spcPts val="600"/>
              </a:spcAft>
            </a:pPr>
            <a:r>
              <a:rPr lang="en-US" sz="2400">
                <a:latin typeface="Calibri"/>
                <a:cs typeface="Calibri"/>
              </a:rPr>
              <a:t>100 Gigabit Ethernet (100 GbE</a:t>
            </a:r>
            <a:r>
              <a:rPr lang="en-US" sz="2400" b="1">
                <a:latin typeface="Calibri"/>
                <a:cs typeface="Calibri"/>
              </a:rPr>
              <a:t>)</a:t>
            </a:r>
            <a:r>
              <a:rPr lang="en-US" sz="2400">
                <a:latin typeface="Calibri"/>
                <a:cs typeface="Calibri"/>
              </a:rPr>
              <a:t> is an Ethernet technology used for transferring large amounts of data at very high speeds. It can transmit data at a rate of 100 gigabits per second, which is significantly faster than standard Ethernet.</a:t>
            </a:r>
          </a:p>
        </p:txBody>
      </p:sp>
      <p:pic>
        <p:nvPicPr>
          <p:cNvPr id="6" name="Picture 5" descr="A computer circuit board with many wires&#10;&#10;Description automatically generated">
            <a:extLst>
              <a:ext uri="{FF2B5EF4-FFF2-40B4-BE49-F238E27FC236}">
                <a16:creationId xmlns:a16="http://schemas.microsoft.com/office/drawing/2014/main" id="{95E22840-30A3-8D56-70EA-8F024DBE80C4}"/>
              </a:ext>
            </a:extLst>
          </p:cNvPr>
          <p:cNvPicPr>
            <a:picLocks noChangeAspect="1"/>
          </p:cNvPicPr>
          <p:nvPr/>
        </p:nvPicPr>
        <p:blipFill>
          <a:blip r:embed="rId5"/>
          <a:srcRect r="4" b="6088"/>
          <a:stretch/>
        </p:blipFill>
        <p:spPr>
          <a:xfrm>
            <a:off x="2251841" y="4072572"/>
            <a:ext cx="2965878" cy="2785428"/>
          </a:xfrm>
          <a:custGeom>
            <a:avLst/>
            <a:gdLst/>
            <a:ahLst/>
            <a:cxnLst/>
            <a:rect l="l" t="t" r="r" b="b"/>
            <a:pathLst>
              <a:path w="2965878" h="2785428">
                <a:moveTo>
                  <a:pt x="1482939" y="0"/>
                </a:moveTo>
                <a:cubicBezTo>
                  <a:pt x="2301943" y="0"/>
                  <a:pt x="2965878" y="663935"/>
                  <a:pt x="2965878" y="1482939"/>
                </a:cubicBezTo>
                <a:cubicBezTo>
                  <a:pt x="2965878" y="1994817"/>
                  <a:pt x="2706529" y="2446120"/>
                  <a:pt x="2312064" y="2712615"/>
                </a:cubicBezTo>
                <a:lnTo>
                  <a:pt x="2192211" y="2785428"/>
                </a:lnTo>
                <a:lnTo>
                  <a:pt x="773668" y="2785428"/>
                </a:lnTo>
                <a:lnTo>
                  <a:pt x="653814" y="2712615"/>
                </a:lnTo>
                <a:cubicBezTo>
                  <a:pt x="259350" y="2446120"/>
                  <a:pt x="0" y="1994817"/>
                  <a:pt x="0" y="1482939"/>
                </a:cubicBezTo>
                <a:cubicBezTo>
                  <a:pt x="0" y="663935"/>
                  <a:pt x="663935" y="0"/>
                  <a:pt x="1482939" y="0"/>
                </a:cubicBezTo>
                <a:close/>
              </a:path>
            </a:pathLst>
          </a:custGeom>
          <a:ln w="28575">
            <a:noFill/>
          </a:ln>
        </p:spPr>
      </p:pic>
    </p:spTree>
    <p:extLst>
      <p:ext uri="{BB962C8B-B14F-4D97-AF65-F5344CB8AC3E}">
        <p14:creationId xmlns:p14="http://schemas.microsoft.com/office/powerpoint/2010/main" val="3042791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DF7654-71B9-0CAD-E8B2-E8D5FE1967FB}"/>
              </a:ext>
            </a:extLst>
          </p:cNvPr>
          <p:cNvGrpSpPr/>
          <p:nvPr/>
        </p:nvGrpSpPr>
        <p:grpSpPr>
          <a:xfrm>
            <a:off x="532439" y="348601"/>
            <a:ext cx="4697031" cy="6149971"/>
            <a:chOff x="1840779" y="2030752"/>
            <a:chExt cx="4697031" cy="6149971"/>
          </a:xfrm>
        </p:grpSpPr>
        <p:pic>
          <p:nvPicPr>
            <p:cNvPr id="3" name="Picture 2" descr="A person standing in front of a group of people sitting around a table&#10;&#10;Description automatically generated">
              <a:extLst>
                <a:ext uri="{FF2B5EF4-FFF2-40B4-BE49-F238E27FC236}">
                  <a16:creationId xmlns:a16="http://schemas.microsoft.com/office/drawing/2014/main" id="{CBCDFB35-AAF3-E5E7-A36B-26A26C68EFB7}"/>
                </a:ext>
              </a:extLst>
            </p:cNvPr>
            <p:cNvPicPr>
              <a:picLocks noChangeAspect="1"/>
            </p:cNvPicPr>
            <p:nvPr/>
          </p:nvPicPr>
          <p:blipFill>
            <a:blip r:embed="rId2"/>
            <a:srcRect l="7238" r="16988" b="3"/>
            <a:stretch/>
          </p:blipFill>
          <p:spPr>
            <a:xfrm>
              <a:off x="1840779" y="2030752"/>
              <a:ext cx="2251920" cy="2971800"/>
            </a:xfrm>
            <a:prstGeom prst="rect">
              <a:avLst/>
            </a:prstGeom>
          </p:spPr>
        </p:pic>
        <p:pic>
          <p:nvPicPr>
            <p:cNvPr id="6" name="Picture 5" descr="A group of people around a table&#10;&#10;Description automatically generated">
              <a:extLst>
                <a:ext uri="{FF2B5EF4-FFF2-40B4-BE49-F238E27FC236}">
                  <a16:creationId xmlns:a16="http://schemas.microsoft.com/office/drawing/2014/main" id="{727AE0D5-7972-37C7-5B21-544F89C146EB}"/>
                </a:ext>
              </a:extLst>
            </p:cNvPr>
            <p:cNvPicPr>
              <a:picLocks noChangeAspect="1"/>
            </p:cNvPicPr>
            <p:nvPr/>
          </p:nvPicPr>
          <p:blipFill>
            <a:blip r:embed="rId3"/>
            <a:srcRect l="24224" r="3" b="3"/>
            <a:stretch/>
          </p:blipFill>
          <p:spPr>
            <a:xfrm>
              <a:off x="4285891" y="2030752"/>
              <a:ext cx="2251889" cy="2971800"/>
            </a:xfrm>
            <a:prstGeom prst="rect">
              <a:avLst/>
            </a:prstGeom>
          </p:spPr>
        </p:pic>
        <p:pic>
          <p:nvPicPr>
            <p:cNvPr id="11" name="Picture 10" descr="A group of people around a table&#10;&#10;Description automatically generated">
              <a:extLst>
                <a:ext uri="{FF2B5EF4-FFF2-40B4-BE49-F238E27FC236}">
                  <a16:creationId xmlns:a16="http://schemas.microsoft.com/office/drawing/2014/main" id="{042A4B42-65BB-3326-71F7-0217D77FA6C8}"/>
                </a:ext>
              </a:extLst>
            </p:cNvPr>
            <p:cNvPicPr>
              <a:picLocks noChangeAspect="1"/>
            </p:cNvPicPr>
            <p:nvPr/>
          </p:nvPicPr>
          <p:blipFill>
            <a:blip r:embed="rId4"/>
            <a:srcRect l="15486" r="8741" b="3"/>
            <a:stretch/>
          </p:blipFill>
          <p:spPr>
            <a:xfrm>
              <a:off x="1840809" y="5208923"/>
              <a:ext cx="2251889" cy="2971800"/>
            </a:xfrm>
            <a:prstGeom prst="rect">
              <a:avLst/>
            </a:prstGeom>
          </p:spPr>
        </p:pic>
        <p:pic>
          <p:nvPicPr>
            <p:cNvPr id="12" name="Picture 11" descr="A person standing in front of a board with a diagram of computer servers&#10;&#10;Description automatically generated">
              <a:extLst>
                <a:ext uri="{FF2B5EF4-FFF2-40B4-BE49-F238E27FC236}">
                  <a16:creationId xmlns:a16="http://schemas.microsoft.com/office/drawing/2014/main" id="{0698EFA4-BB76-7586-1ADB-0550829BE459}"/>
                </a:ext>
              </a:extLst>
            </p:cNvPr>
            <p:cNvPicPr>
              <a:picLocks noChangeAspect="1"/>
            </p:cNvPicPr>
            <p:nvPr/>
          </p:nvPicPr>
          <p:blipFill>
            <a:blip r:embed="rId5"/>
            <a:srcRect l="12110" r="12116" b="3"/>
            <a:stretch/>
          </p:blipFill>
          <p:spPr>
            <a:xfrm>
              <a:off x="4285891" y="5208923"/>
              <a:ext cx="2251919" cy="2971800"/>
            </a:xfrm>
            <a:prstGeom prst="rect">
              <a:avLst/>
            </a:prstGeom>
          </p:spPr>
        </p:pic>
      </p:grpSp>
      <p:sp>
        <p:nvSpPr>
          <p:cNvPr id="14" name="TextBox 13">
            <a:extLst>
              <a:ext uri="{FF2B5EF4-FFF2-40B4-BE49-F238E27FC236}">
                <a16:creationId xmlns:a16="http://schemas.microsoft.com/office/drawing/2014/main" id="{08AF38E9-1AFA-00E0-03C4-0CA961A10142}"/>
              </a:ext>
            </a:extLst>
          </p:cNvPr>
          <p:cNvSpPr txBox="1"/>
          <p:nvPr/>
        </p:nvSpPr>
        <p:spPr>
          <a:xfrm>
            <a:off x="6219646" y="1633268"/>
            <a:ext cx="5172972"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Comic Sans MS"/>
              </a:rPr>
              <a:t>VLAN </a:t>
            </a:r>
            <a:r>
              <a:rPr lang="en-US" sz="3600" err="1">
                <a:latin typeface="Comic Sans MS"/>
              </a:rPr>
              <a:t>Trunking</a:t>
            </a:r>
            <a:r>
              <a:rPr lang="en-US" sz="3600">
                <a:latin typeface="Comic Sans MS"/>
              </a:rPr>
              <a:t>​</a:t>
            </a:r>
          </a:p>
          <a:p>
            <a:endParaRPr lang="en-US" sz="3600">
              <a:latin typeface="Comic Sans MS"/>
              <a:cs typeface="Calibri"/>
            </a:endParaRPr>
          </a:p>
          <a:p>
            <a:pPr algn="just"/>
            <a:r>
              <a:rPr lang="en-US" sz="2400">
                <a:latin typeface="Calibri"/>
                <a:cs typeface="Calibri"/>
              </a:rPr>
              <a:t>VLAN </a:t>
            </a:r>
            <a:r>
              <a:rPr lang="en-US" sz="2400" err="1">
                <a:latin typeface="Calibri"/>
                <a:cs typeface="Calibri"/>
              </a:rPr>
              <a:t>Trunking</a:t>
            </a:r>
            <a:r>
              <a:rPr lang="en-US" sz="2400">
                <a:latin typeface="Calibri"/>
                <a:cs typeface="Calibri"/>
              </a:rPr>
              <a:t> is a technology that allows data from multiple VLANs (Virtual LANs) or virtual networks to be carried over a single cable. Normally, in a network, each VLAN would need its own separate cable, but with VLAN </a:t>
            </a:r>
            <a:r>
              <a:rPr lang="en-US" sz="2400" err="1">
                <a:latin typeface="Calibri"/>
                <a:cs typeface="Calibri"/>
              </a:rPr>
              <a:t>Trunking</a:t>
            </a:r>
            <a:r>
              <a:rPr lang="en-US" sz="2400">
                <a:latin typeface="Calibri"/>
                <a:cs typeface="Calibri"/>
              </a:rPr>
              <a:t>, all VLANs’ data can be transferred through just one cable.​</a:t>
            </a:r>
          </a:p>
        </p:txBody>
      </p:sp>
    </p:spTree>
    <p:extLst>
      <p:ext uri="{BB962C8B-B14F-4D97-AF65-F5344CB8AC3E}">
        <p14:creationId xmlns:p14="http://schemas.microsoft.com/office/powerpoint/2010/main" val="75262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blue sphere with lights coming out of it&#10;&#10;Description automatically generated">
            <a:extLst>
              <a:ext uri="{FF2B5EF4-FFF2-40B4-BE49-F238E27FC236}">
                <a16:creationId xmlns:a16="http://schemas.microsoft.com/office/drawing/2014/main" id="{1EE02263-D93E-BC06-57D6-A414568F1F53}"/>
              </a:ext>
            </a:extLst>
          </p:cNvPr>
          <p:cNvPicPr>
            <a:picLocks noChangeAspect="1"/>
          </p:cNvPicPr>
          <p:nvPr/>
        </p:nvPicPr>
        <p:blipFill>
          <a:blip r:embed="rId2"/>
          <a:srcRect t="31687" r="-2" b="-2"/>
          <a:stretch/>
        </p:blipFill>
        <p:spPr>
          <a:xfrm>
            <a:off x="3941521" y="10"/>
            <a:ext cx="4461719" cy="3415935"/>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6" name="Picture 5">
            <a:extLst>
              <a:ext uri="{FF2B5EF4-FFF2-40B4-BE49-F238E27FC236}">
                <a16:creationId xmlns:a16="http://schemas.microsoft.com/office/drawing/2014/main" id="{55B1CFEC-1BF5-6BB4-7B6E-366381CF74AD}"/>
              </a:ext>
            </a:extLst>
          </p:cNvPr>
          <p:cNvPicPr>
            <a:picLocks noChangeAspect="1"/>
          </p:cNvPicPr>
          <p:nvPr/>
        </p:nvPicPr>
        <p:blipFill>
          <a:blip r:embed="rId3"/>
          <a:srcRect t="29285" r="2" b="2"/>
          <a:stretch/>
        </p:blipFill>
        <p:spPr>
          <a:xfrm>
            <a:off x="7741123" y="3427679"/>
            <a:ext cx="4450877" cy="343032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3" name="Picture 2" descr="A machine with blue lights coming out of it&#10;&#10;Description automatically generated">
            <a:extLst>
              <a:ext uri="{FF2B5EF4-FFF2-40B4-BE49-F238E27FC236}">
                <a16:creationId xmlns:a16="http://schemas.microsoft.com/office/drawing/2014/main" id="{931853B6-267B-FB1C-6412-6C942AFD319C}"/>
              </a:ext>
            </a:extLst>
          </p:cNvPr>
          <p:cNvPicPr>
            <a:picLocks noChangeAspect="1"/>
          </p:cNvPicPr>
          <p:nvPr/>
        </p:nvPicPr>
        <p:blipFill>
          <a:blip r:embed="rId4"/>
          <a:srcRect l="99" t="11480" r="225" b="19244"/>
          <a:stretch/>
        </p:blipFill>
        <p:spPr>
          <a:xfrm>
            <a:off x="3941475" y="3422042"/>
            <a:ext cx="4451017" cy="3441066"/>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p:nvSpPr>
          <p:cNvPr id="2" name="TextBox 1">
            <a:extLst>
              <a:ext uri="{FF2B5EF4-FFF2-40B4-BE49-F238E27FC236}">
                <a16:creationId xmlns:a16="http://schemas.microsoft.com/office/drawing/2014/main" id="{724FDFEB-1F35-43F0-9703-15EF1B22CF1E}"/>
              </a:ext>
            </a:extLst>
          </p:cNvPr>
          <p:cNvSpPr txBox="1"/>
          <p:nvPr/>
        </p:nvSpPr>
        <p:spPr>
          <a:xfrm>
            <a:off x="304283" y="1151511"/>
            <a:ext cx="3986150" cy="501545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3600" b="1">
                <a:latin typeface="Comic Sans MS"/>
              </a:rPr>
              <a:t>Ethernet over Fiber Channel</a:t>
            </a:r>
            <a:endParaRPr lang="en-US" sz="3600">
              <a:latin typeface="Comic Sans MS"/>
            </a:endParaRPr>
          </a:p>
          <a:p>
            <a:pPr algn="just">
              <a:lnSpc>
                <a:spcPct val="90000"/>
              </a:lnSpc>
              <a:spcAft>
                <a:spcPts val="600"/>
              </a:spcAft>
            </a:pPr>
            <a:r>
              <a:rPr lang="en-US" sz="2400" b="1">
                <a:latin typeface="Calibri"/>
                <a:cs typeface="Calibri"/>
              </a:rPr>
              <a:t>Ethernet over Fiber Channel</a:t>
            </a:r>
            <a:r>
              <a:rPr lang="en-US" sz="2400">
                <a:latin typeface="Calibri"/>
                <a:cs typeface="Calibri"/>
              </a:rPr>
              <a:t> is a technology that uses fiber channel to transmit Ethernet data. Fiber channels are capable of transferring data at high speeds over long distances, ensuring reliable data transfer in large-scale networks.</a:t>
            </a:r>
          </a:p>
        </p:txBody>
      </p:sp>
      <p:pic>
        <p:nvPicPr>
          <p:cNvPr id="5" name="Picture 4">
            <a:extLst>
              <a:ext uri="{FF2B5EF4-FFF2-40B4-BE49-F238E27FC236}">
                <a16:creationId xmlns:a16="http://schemas.microsoft.com/office/drawing/2014/main" id="{BE993CB5-5A09-7CAB-259E-811DD63F2CC1}"/>
              </a:ext>
            </a:extLst>
          </p:cNvPr>
          <p:cNvPicPr>
            <a:picLocks noChangeAspect="1"/>
          </p:cNvPicPr>
          <p:nvPr/>
        </p:nvPicPr>
        <p:blipFill>
          <a:blip r:embed="rId5"/>
          <a:srcRect t="23649" r="-1" b="5302"/>
          <a:stretch/>
        </p:blipFill>
        <p:spPr>
          <a:xfrm>
            <a:off x="7749428" y="10"/>
            <a:ext cx="4442572" cy="3415935"/>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Tree>
    <p:extLst>
      <p:ext uri="{BB962C8B-B14F-4D97-AF65-F5344CB8AC3E}">
        <p14:creationId xmlns:p14="http://schemas.microsoft.com/office/powerpoint/2010/main" val="3463676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FB3689-7650-6A8D-CC1C-E46C6EBE7137}"/>
              </a:ext>
            </a:extLst>
          </p:cNvPr>
          <p:cNvGrpSpPr/>
          <p:nvPr/>
        </p:nvGrpSpPr>
        <p:grpSpPr>
          <a:xfrm>
            <a:off x="430785" y="348601"/>
            <a:ext cx="6136792" cy="6149971"/>
            <a:chOff x="416408" y="233582"/>
            <a:chExt cx="6136792" cy="6149971"/>
          </a:xfrm>
        </p:grpSpPr>
        <p:pic>
          <p:nvPicPr>
            <p:cNvPr id="5" name="Picture 4">
              <a:extLst>
                <a:ext uri="{FF2B5EF4-FFF2-40B4-BE49-F238E27FC236}">
                  <a16:creationId xmlns:a16="http://schemas.microsoft.com/office/drawing/2014/main" id="{D0FB7C29-54D8-747D-1EBD-89720A34CD1E}"/>
                </a:ext>
              </a:extLst>
            </p:cNvPr>
            <p:cNvPicPr>
              <a:picLocks noChangeAspect="1"/>
            </p:cNvPicPr>
            <p:nvPr/>
          </p:nvPicPr>
          <p:blipFill>
            <a:blip r:embed="rId2"/>
            <a:stretch>
              <a:fillRect/>
            </a:stretch>
          </p:blipFill>
          <p:spPr>
            <a:xfrm>
              <a:off x="416408" y="233582"/>
              <a:ext cx="2971800" cy="2971800"/>
            </a:xfrm>
            <a:prstGeom prst="rect">
              <a:avLst/>
            </a:prstGeom>
          </p:spPr>
        </p:pic>
        <p:pic>
          <p:nvPicPr>
            <p:cNvPr id="6" name="Picture 5" descr="A clock on a circuit board&#10;&#10;Description automatically generated">
              <a:extLst>
                <a:ext uri="{FF2B5EF4-FFF2-40B4-BE49-F238E27FC236}">
                  <a16:creationId xmlns:a16="http://schemas.microsoft.com/office/drawing/2014/main" id="{C88BB448-7C51-E3E2-4991-151E2D0FBA2D}"/>
                </a:ext>
              </a:extLst>
            </p:cNvPr>
            <p:cNvPicPr>
              <a:picLocks noChangeAspect="1"/>
            </p:cNvPicPr>
            <p:nvPr/>
          </p:nvPicPr>
          <p:blipFill>
            <a:blip r:embed="rId3"/>
            <a:stretch>
              <a:fillRect/>
            </a:stretch>
          </p:blipFill>
          <p:spPr>
            <a:xfrm>
              <a:off x="3581400" y="233582"/>
              <a:ext cx="2971800" cy="2971800"/>
            </a:xfrm>
            <a:prstGeom prst="rect">
              <a:avLst/>
            </a:prstGeom>
          </p:spPr>
        </p:pic>
        <p:pic>
          <p:nvPicPr>
            <p:cNvPr id="4" name="Picture 3" descr="A clock and computer cables on a circuit board&#10;&#10;Description automatically generated">
              <a:extLst>
                <a:ext uri="{FF2B5EF4-FFF2-40B4-BE49-F238E27FC236}">
                  <a16:creationId xmlns:a16="http://schemas.microsoft.com/office/drawing/2014/main" id="{FDC66E0D-719D-D0D5-CEFE-0B78958D063F}"/>
                </a:ext>
              </a:extLst>
            </p:cNvPr>
            <p:cNvPicPr>
              <a:picLocks noChangeAspect="1"/>
            </p:cNvPicPr>
            <p:nvPr/>
          </p:nvPicPr>
          <p:blipFill>
            <a:blip r:embed="rId4"/>
            <a:stretch>
              <a:fillRect/>
            </a:stretch>
          </p:blipFill>
          <p:spPr>
            <a:xfrm>
              <a:off x="416408" y="3411753"/>
              <a:ext cx="2971800" cy="2971800"/>
            </a:xfrm>
            <a:prstGeom prst="rect">
              <a:avLst/>
            </a:prstGeom>
          </p:spPr>
        </p:pic>
        <p:pic>
          <p:nvPicPr>
            <p:cNvPr id="3" name="Picture 2" descr="A device with a clock and wires&#10;&#10;Description automatically generated">
              <a:extLst>
                <a:ext uri="{FF2B5EF4-FFF2-40B4-BE49-F238E27FC236}">
                  <a16:creationId xmlns:a16="http://schemas.microsoft.com/office/drawing/2014/main" id="{16735532-1B6B-F8AB-CD85-38C0F33093F6}"/>
                </a:ext>
              </a:extLst>
            </p:cNvPr>
            <p:cNvPicPr>
              <a:picLocks noChangeAspect="1"/>
            </p:cNvPicPr>
            <p:nvPr/>
          </p:nvPicPr>
          <p:blipFill>
            <a:blip r:embed="rId5"/>
            <a:stretch>
              <a:fillRect/>
            </a:stretch>
          </p:blipFill>
          <p:spPr>
            <a:xfrm>
              <a:off x="3581400" y="3411753"/>
              <a:ext cx="2971800" cy="2971800"/>
            </a:xfrm>
            <a:prstGeom prst="rect">
              <a:avLst/>
            </a:prstGeom>
          </p:spPr>
        </p:pic>
      </p:grpSp>
      <p:sp>
        <p:nvSpPr>
          <p:cNvPr id="2" name="TextBox 1">
            <a:extLst>
              <a:ext uri="{FF2B5EF4-FFF2-40B4-BE49-F238E27FC236}">
                <a16:creationId xmlns:a16="http://schemas.microsoft.com/office/drawing/2014/main" id="{AF9CC692-077E-BFA3-8C2E-D505D07933B9}"/>
              </a:ext>
            </a:extLst>
          </p:cNvPr>
          <p:cNvSpPr txBox="1"/>
          <p:nvPr/>
        </p:nvSpPr>
        <p:spPr>
          <a:xfrm>
            <a:off x="6946580" y="2101928"/>
            <a:ext cx="4625346" cy="371157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3600" b="1">
                <a:latin typeface="Comic Sans MS"/>
              </a:rPr>
              <a:t>Time-Sensitive Networking (TSN)</a:t>
            </a:r>
            <a:endParaRPr lang="en-US" sz="3600">
              <a:latin typeface="Comic Sans MS"/>
            </a:endParaRPr>
          </a:p>
          <a:p>
            <a:pPr algn="just">
              <a:lnSpc>
                <a:spcPct val="90000"/>
              </a:lnSpc>
              <a:spcAft>
                <a:spcPts val="600"/>
              </a:spcAft>
            </a:pPr>
            <a:r>
              <a:rPr lang="en-US" sz="2000"/>
              <a:t>Time-Sensitive Networking (TSN) is</a:t>
            </a:r>
            <a:r>
              <a:rPr lang="en-US" sz="2000" b="1"/>
              <a:t> </a:t>
            </a:r>
            <a:r>
              <a:rPr lang="en-US" sz="2000"/>
              <a:t>a technology that ensures data reaches its destination within a specific time frame. This means TSN allows data to be sent to the intended device or location precisely on time. It ensures that data reaches its destination at the correct time, avoiding any delay.</a:t>
            </a:r>
          </a:p>
        </p:txBody>
      </p:sp>
    </p:spTree>
    <p:extLst>
      <p:ext uri="{BB962C8B-B14F-4D97-AF65-F5344CB8AC3E}">
        <p14:creationId xmlns:p14="http://schemas.microsoft.com/office/powerpoint/2010/main" val="3654164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87088A1-D524-4266-7C36-F5F9DA5C4D27}"/>
              </a:ext>
            </a:extLst>
          </p:cNvPr>
          <p:cNvGraphicFramePr>
            <a:graphicFrameLocks noGrp="1"/>
          </p:cNvGraphicFramePr>
          <p:nvPr>
            <p:extLst>
              <p:ext uri="{D42A27DB-BD31-4B8C-83A1-F6EECF244321}">
                <p14:modId xmlns:p14="http://schemas.microsoft.com/office/powerpoint/2010/main" val="982771499"/>
              </p:ext>
            </p:extLst>
          </p:nvPr>
        </p:nvGraphicFramePr>
        <p:xfrm>
          <a:off x="5526087" y="213444"/>
          <a:ext cx="6541557" cy="6445885"/>
        </p:xfrm>
        <a:graphic>
          <a:graphicData uri="http://schemas.openxmlformats.org/drawingml/2006/table">
            <a:tbl>
              <a:tblPr bandRow="1">
                <a:tableStyleId>{5C22544A-7EE6-4342-B048-85BDC9FD1C3A}</a:tableStyleId>
              </a:tblPr>
              <a:tblGrid>
                <a:gridCol w="3228458">
                  <a:extLst>
                    <a:ext uri="{9D8B030D-6E8A-4147-A177-3AD203B41FA5}">
                      <a16:colId xmlns:a16="http://schemas.microsoft.com/office/drawing/2014/main" val="3751182914"/>
                    </a:ext>
                  </a:extLst>
                </a:gridCol>
                <a:gridCol w="3313099">
                  <a:extLst>
                    <a:ext uri="{9D8B030D-6E8A-4147-A177-3AD203B41FA5}">
                      <a16:colId xmlns:a16="http://schemas.microsoft.com/office/drawing/2014/main" val="1017411753"/>
                    </a:ext>
                  </a:extLst>
                </a:gridCol>
              </a:tblGrid>
              <a:tr h="457200">
                <a:tc>
                  <a:txBody>
                    <a:bodyPr/>
                    <a:lstStyle/>
                    <a:p>
                      <a:pPr algn="ctr" fontAlgn="base">
                        <a:lnSpc>
                          <a:spcPts val="2850"/>
                        </a:lnSpc>
                      </a:pPr>
                      <a:r>
                        <a:rPr lang="en-US" sz="2400" b="1" i="0">
                          <a:solidFill>
                            <a:srgbClr val="000000"/>
                          </a:solidFill>
                          <a:effectLst/>
                          <a:latin typeface="Comic Sans MS" panose="030F0702030302020204" pitchFamily="66" charset="0"/>
                        </a:rPr>
                        <a:t>Advantages </a:t>
                      </a:r>
                      <a:endParaRPr lang="en-US" b="1" i="0">
                        <a:solidFill>
                          <a:srgbClr val="000000"/>
                        </a:solidFill>
                        <a:effectLst/>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E7EAED"/>
                    </a:solidFill>
                  </a:tcPr>
                </a:tc>
                <a:tc>
                  <a:txBody>
                    <a:bodyPr/>
                    <a:lstStyle/>
                    <a:p>
                      <a:pPr algn="ctr" fontAlgn="base">
                        <a:lnSpc>
                          <a:spcPts val="2850"/>
                        </a:lnSpc>
                      </a:pPr>
                      <a:r>
                        <a:rPr lang="en-US" sz="2400" b="1" i="0">
                          <a:solidFill>
                            <a:srgbClr val="000000"/>
                          </a:solidFill>
                          <a:effectLst/>
                          <a:latin typeface="Comic Sans MS" panose="030F0702030302020204" pitchFamily="66" charset="0"/>
                        </a:rPr>
                        <a:t>Disadantages</a:t>
                      </a:r>
                      <a:endParaRPr lang="en-US" b="1" i="0">
                        <a:solidFill>
                          <a:srgbClr val="000000"/>
                        </a:solidFill>
                        <a:effectLst/>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E7EAED"/>
                    </a:solidFill>
                  </a:tcPr>
                </a:tc>
                <a:extLst>
                  <a:ext uri="{0D108BD9-81ED-4DB2-BD59-A6C34878D82A}">
                    <a16:rowId xmlns:a16="http://schemas.microsoft.com/office/drawing/2014/main" val="3631558832"/>
                  </a:ext>
                </a:extLst>
              </a:tr>
              <a:tr h="495300">
                <a:tc>
                  <a:txBody>
                    <a:bodyPr/>
                    <a:lstStyle/>
                    <a:p>
                      <a:pPr marL="342900" lvl="0" indent="-342900" algn="l" fontAlgn="base">
                        <a:lnSpc>
                          <a:spcPts val="2175"/>
                        </a:lnSpc>
                        <a:buFont typeface="Arial" panose="020B0604020202020204" pitchFamily="34" charset="0"/>
                        <a:buChar char="•"/>
                      </a:pPr>
                      <a:r>
                        <a:rPr lang="en-US" sz="1800" b="1" i="0">
                          <a:solidFill>
                            <a:srgbClr val="000000"/>
                          </a:solidFill>
                          <a:effectLst/>
                          <a:latin typeface="Calibri" panose="020F0502020204030204" pitchFamily="34" charset="0"/>
                        </a:rPr>
                        <a:t>High Speed</a:t>
                      </a:r>
                      <a:r>
                        <a:rPr lang="en-US" sz="1800" b="0" i="0">
                          <a:solidFill>
                            <a:srgbClr val="000000"/>
                          </a:solidFill>
                          <a:effectLst/>
                          <a:latin typeface="Calibri" panose="020F0502020204030204" pitchFamily="34" charset="0"/>
                        </a:rPr>
                        <a:t>: Fast data transfer, ideal for high-bandwidth applications.</a:t>
                      </a:r>
                      <a:endParaRPr lang="en-US" sz="1440" b="0" i="0">
                        <a:solidFill>
                          <a:srgbClr val="000000"/>
                        </a:solidFill>
                        <a:effectLst/>
                        <a:latin typeface="Arial" panose="020B0604020202020204" pitchFamily="34" charset="0"/>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CCD2D8"/>
                    </a:solidFill>
                  </a:tcPr>
                </a:tc>
                <a:tc>
                  <a:txBody>
                    <a:bodyPr/>
                    <a:lstStyle/>
                    <a:p>
                      <a:pPr marL="342900" lvl="0" indent="-342900" algn="l" fontAlgn="base">
                        <a:lnSpc>
                          <a:spcPts val="2175"/>
                        </a:lnSpc>
                        <a:buFont typeface="Arial" panose="020B0604020202020204" pitchFamily="34" charset="0"/>
                        <a:buChar char="•"/>
                      </a:pPr>
                      <a:r>
                        <a:rPr lang="en-US" sz="1800" b="1" i="0" u="none" strike="noStrike">
                          <a:solidFill>
                            <a:srgbClr val="000000"/>
                          </a:solidFill>
                          <a:effectLst/>
                          <a:latin typeface="Calibri" panose="020F0502020204030204" pitchFamily="34" charset="0"/>
                        </a:rPr>
                        <a:t>Limited Mobility</a:t>
                      </a:r>
                      <a:r>
                        <a:rPr lang="en-US" sz="1800" b="0" i="0" u="none" strike="noStrike">
                          <a:solidFill>
                            <a:srgbClr val="000000"/>
                          </a:solidFill>
                          <a:effectLst/>
                          <a:latin typeface="Calibri" panose="020F0502020204030204" pitchFamily="34" charset="0"/>
                        </a:rPr>
                        <a:t>: Requires physical cables, reducing device mobility.</a:t>
                      </a:r>
                      <a:endParaRPr lang="en-US" sz="1440" b="0" i="0">
                        <a:solidFill>
                          <a:srgbClr val="000000"/>
                        </a:solidFill>
                        <a:effectLst/>
                        <a:latin typeface="Arial" panose="020B0604020202020204" pitchFamily="34" charset="0"/>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CCD2D8"/>
                    </a:solidFill>
                  </a:tcPr>
                </a:tc>
                <a:extLst>
                  <a:ext uri="{0D108BD9-81ED-4DB2-BD59-A6C34878D82A}">
                    <a16:rowId xmlns:a16="http://schemas.microsoft.com/office/drawing/2014/main" val="2064959404"/>
                  </a:ext>
                </a:extLst>
              </a:tr>
              <a:tr h="647700">
                <a:tc>
                  <a:txBody>
                    <a:bodyPr/>
                    <a:lstStyle/>
                    <a:p>
                      <a:pPr marL="342900" lvl="0" indent="-342900" algn="l" fontAlgn="base">
                        <a:lnSpc>
                          <a:spcPts val="2175"/>
                        </a:lnSpc>
                        <a:buFont typeface="Arial" panose="020B0604020202020204" pitchFamily="34" charset="0"/>
                        <a:buChar char="•"/>
                      </a:pPr>
                      <a:r>
                        <a:rPr lang="en-US" sz="1800" b="1" i="0" u="none" strike="noStrike">
                          <a:solidFill>
                            <a:srgbClr val="000000"/>
                          </a:solidFill>
                          <a:effectLst/>
                          <a:latin typeface="Calibri" panose="020F0502020204030204" pitchFamily="34" charset="0"/>
                        </a:rPr>
                        <a:t>Reliability</a:t>
                      </a:r>
                      <a:r>
                        <a:rPr lang="en-US" sz="1800" b="0" i="0" u="none" strike="noStrike">
                          <a:solidFill>
                            <a:srgbClr val="000000"/>
                          </a:solidFill>
                          <a:effectLst/>
                          <a:latin typeface="Calibri" panose="020F0502020204030204" pitchFamily="34" charset="0"/>
                        </a:rPr>
                        <a:t>: Stable connection with minimal interference.</a:t>
                      </a:r>
                      <a:endParaRPr lang="en-US" sz="1440" b="0" i="0">
                        <a:solidFill>
                          <a:srgbClr val="000000"/>
                        </a:solidFill>
                        <a:effectLst/>
                        <a:latin typeface="Arial" panose="020B0604020202020204" pitchFamily="34" charset="0"/>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E7EAED"/>
                    </a:solidFill>
                  </a:tcPr>
                </a:tc>
                <a:tc>
                  <a:txBody>
                    <a:bodyPr/>
                    <a:lstStyle/>
                    <a:p>
                      <a:pPr marL="342900" lvl="0" indent="-342900" algn="l" fontAlgn="base">
                        <a:lnSpc>
                          <a:spcPts val="2175"/>
                        </a:lnSpc>
                        <a:buFont typeface="Arial" panose="020B0604020202020204" pitchFamily="34" charset="0"/>
                        <a:buChar char="•"/>
                      </a:pPr>
                      <a:r>
                        <a:rPr lang="en-US" sz="1800" b="1" i="0" u="none" strike="noStrike">
                          <a:solidFill>
                            <a:srgbClr val="000000"/>
                          </a:solidFill>
                          <a:effectLst/>
                          <a:latin typeface="Calibri" panose="020F0502020204030204" pitchFamily="34" charset="0"/>
                        </a:rPr>
                        <a:t>Installation Complexity</a:t>
                      </a:r>
                      <a:r>
                        <a:rPr lang="en-US" sz="1800" b="0" i="0" u="none" strike="noStrike">
                          <a:solidFill>
                            <a:srgbClr val="000000"/>
                          </a:solidFill>
                          <a:effectLst/>
                          <a:latin typeface="Calibri" panose="020F0502020204030204" pitchFamily="34" charset="0"/>
                        </a:rPr>
                        <a:t>: Installing cables can be challenging, especially in large buildings.</a:t>
                      </a:r>
                      <a:endParaRPr lang="en-US" sz="1440" b="0" i="0">
                        <a:solidFill>
                          <a:srgbClr val="000000"/>
                        </a:solidFill>
                        <a:effectLst/>
                        <a:latin typeface="Arial" panose="020B0604020202020204" pitchFamily="34" charset="0"/>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E7EAED"/>
                    </a:solidFill>
                  </a:tcPr>
                </a:tc>
                <a:extLst>
                  <a:ext uri="{0D108BD9-81ED-4DB2-BD59-A6C34878D82A}">
                    <a16:rowId xmlns:a16="http://schemas.microsoft.com/office/drawing/2014/main" val="995790392"/>
                  </a:ext>
                </a:extLst>
              </a:tr>
              <a:tr h="647700">
                <a:tc>
                  <a:txBody>
                    <a:bodyPr/>
                    <a:lstStyle/>
                    <a:p>
                      <a:pPr marL="342900" lvl="0" indent="-342900" algn="l" fontAlgn="base">
                        <a:lnSpc>
                          <a:spcPts val="2175"/>
                        </a:lnSpc>
                        <a:buFont typeface="Arial" panose="020B0604020202020204" pitchFamily="34" charset="0"/>
                        <a:buChar char="•"/>
                      </a:pPr>
                      <a:r>
                        <a:rPr lang="en-US" sz="1800" b="1" i="0" u="none" strike="noStrike">
                          <a:solidFill>
                            <a:srgbClr val="000000"/>
                          </a:solidFill>
                          <a:effectLst/>
                          <a:latin typeface="Calibri" panose="020F0502020204030204" pitchFamily="34" charset="0"/>
                        </a:rPr>
                        <a:t>Security</a:t>
                      </a:r>
                      <a:r>
                        <a:rPr lang="en-US" sz="1800" b="0" i="0" u="none" strike="noStrike">
                          <a:solidFill>
                            <a:srgbClr val="000000"/>
                          </a:solidFill>
                          <a:effectLst/>
                          <a:latin typeface="Calibri" panose="020F0502020204030204" pitchFamily="34" charset="0"/>
                        </a:rPr>
                        <a:t>: More secure than wireless, as physical access is needed.</a:t>
                      </a:r>
                      <a:endParaRPr lang="en-US" sz="1440" b="0" i="0">
                        <a:solidFill>
                          <a:srgbClr val="000000"/>
                        </a:solidFill>
                        <a:effectLst/>
                        <a:latin typeface="Arial" panose="020B0604020202020204" pitchFamily="34" charset="0"/>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CCD2D8"/>
                    </a:solidFill>
                  </a:tcPr>
                </a:tc>
                <a:tc>
                  <a:txBody>
                    <a:bodyPr/>
                    <a:lstStyle/>
                    <a:p>
                      <a:pPr marL="342900" lvl="0" indent="-342900" algn="l" fontAlgn="base">
                        <a:lnSpc>
                          <a:spcPts val="2175"/>
                        </a:lnSpc>
                        <a:buFont typeface="Arial" panose="020B0604020202020204" pitchFamily="34" charset="0"/>
                        <a:buChar char="•"/>
                      </a:pPr>
                      <a:r>
                        <a:rPr lang="en-US" sz="1800" b="1" i="0" u="none" strike="noStrike">
                          <a:solidFill>
                            <a:srgbClr val="000000"/>
                          </a:solidFill>
                          <a:effectLst/>
                          <a:latin typeface="Calibri" panose="020F0502020204030204" pitchFamily="34" charset="0"/>
                        </a:rPr>
                        <a:t>Distance Limitations</a:t>
                      </a:r>
                      <a:r>
                        <a:rPr lang="en-US" sz="1800" b="0" i="0" u="none" strike="noStrike">
                          <a:solidFill>
                            <a:srgbClr val="000000"/>
                          </a:solidFill>
                          <a:effectLst/>
                          <a:latin typeface="Calibri" panose="020F0502020204030204" pitchFamily="34" charset="0"/>
                        </a:rPr>
                        <a:t>: Standard Ethernet cables are limited to 100 meters in range.</a:t>
                      </a:r>
                      <a:endParaRPr lang="en-US" sz="1440" b="0" i="0">
                        <a:solidFill>
                          <a:srgbClr val="000000"/>
                        </a:solidFill>
                        <a:effectLst/>
                        <a:latin typeface="Arial" panose="020B0604020202020204" pitchFamily="34" charset="0"/>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CCD2D8"/>
                    </a:solidFill>
                  </a:tcPr>
                </a:tc>
                <a:extLst>
                  <a:ext uri="{0D108BD9-81ED-4DB2-BD59-A6C34878D82A}">
                    <a16:rowId xmlns:a16="http://schemas.microsoft.com/office/drawing/2014/main" val="3817559813"/>
                  </a:ext>
                </a:extLst>
              </a:tr>
              <a:tr h="800100">
                <a:tc>
                  <a:txBody>
                    <a:bodyPr/>
                    <a:lstStyle/>
                    <a:p>
                      <a:pPr marL="342900" lvl="0" indent="-342900" algn="l" fontAlgn="base">
                        <a:lnSpc>
                          <a:spcPts val="2175"/>
                        </a:lnSpc>
                        <a:buFont typeface="Arial" panose="020B0604020202020204" pitchFamily="34" charset="0"/>
                        <a:buChar char="•"/>
                      </a:pPr>
                      <a:r>
                        <a:rPr lang="en-US" sz="1800" b="1" i="0" u="none" strike="noStrike">
                          <a:solidFill>
                            <a:srgbClr val="000000"/>
                          </a:solidFill>
                          <a:effectLst/>
                          <a:latin typeface="Calibri" panose="020F0502020204030204" pitchFamily="34" charset="0"/>
                        </a:rPr>
                        <a:t>Cost-Effective</a:t>
                      </a:r>
                      <a:r>
                        <a:rPr lang="en-US" sz="1800" b="0" i="0" u="none" strike="noStrike">
                          <a:solidFill>
                            <a:srgbClr val="000000"/>
                          </a:solidFill>
                          <a:effectLst/>
                          <a:latin typeface="Calibri" panose="020F0502020204030204" pitchFamily="34" charset="0"/>
                        </a:rPr>
                        <a:t>: Affordable equipment and setup costs.</a:t>
                      </a:r>
                      <a:endParaRPr lang="en-US" sz="1440" b="0" i="0">
                        <a:solidFill>
                          <a:srgbClr val="000000"/>
                        </a:solidFill>
                        <a:effectLst/>
                        <a:latin typeface="Arial" panose="020B0604020202020204" pitchFamily="34" charset="0"/>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E7EAED"/>
                    </a:solidFill>
                  </a:tcPr>
                </a:tc>
                <a:tc>
                  <a:txBody>
                    <a:bodyPr/>
                    <a:lstStyle/>
                    <a:p>
                      <a:pPr marL="342900" lvl="0" indent="-342900" algn="l" fontAlgn="base">
                        <a:lnSpc>
                          <a:spcPts val="2175"/>
                        </a:lnSpc>
                        <a:buFont typeface="Arial" panose="020B0604020202020204" pitchFamily="34" charset="0"/>
                        <a:buChar char="•"/>
                      </a:pPr>
                      <a:r>
                        <a:rPr lang="en-US" sz="1800" b="1" i="0" u="none" strike="noStrike">
                          <a:solidFill>
                            <a:srgbClr val="000000"/>
                          </a:solidFill>
                          <a:effectLst/>
                          <a:latin typeface="Calibri" panose="020F0502020204030204" pitchFamily="34" charset="0"/>
                        </a:rPr>
                        <a:t>Network Expansion Challenges</a:t>
                      </a:r>
                      <a:r>
                        <a:rPr lang="en-US" sz="1800" b="0" i="0" u="none" strike="noStrike">
                          <a:solidFill>
                            <a:srgbClr val="000000"/>
                          </a:solidFill>
                          <a:effectLst/>
                          <a:latin typeface="Calibri" panose="020F0502020204030204" pitchFamily="34" charset="0"/>
                        </a:rPr>
                        <a:t>: Adding new devices requires extra ports and cables.</a:t>
                      </a:r>
                      <a:endParaRPr lang="en-US" sz="1440" b="0" i="0">
                        <a:solidFill>
                          <a:srgbClr val="000000"/>
                        </a:solidFill>
                        <a:effectLst/>
                        <a:latin typeface="Arial" panose="020B0604020202020204" pitchFamily="34" charset="0"/>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E7EAED"/>
                    </a:solidFill>
                  </a:tcPr>
                </a:tc>
                <a:extLst>
                  <a:ext uri="{0D108BD9-81ED-4DB2-BD59-A6C34878D82A}">
                    <a16:rowId xmlns:a16="http://schemas.microsoft.com/office/drawing/2014/main" val="3268208593"/>
                  </a:ext>
                </a:extLst>
              </a:tr>
              <a:tr h="495300">
                <a:tc>
                  <a:txBody>
                    <a:bodyPr/>
                    <a:lstStyle/>
                    <a:p>
                      <a:pPr marL="342900" lvl="0" indent="-342900" algn="l" fontAlgn="base">
                        <a:lnSpc>
                          <a:spcPts val="2175"/>
                        </a:lnSpc>
                        <a:buFont typeface="Arial" panose="020B0604020202020204" pitchFamily="34" charset="0"/>
                        <a:buChar char="•"/>
                      </a:pPr>
                      <a:r>
                        <a:rPr lang="en-US" sz="1800" b="1" i="0" u="none" strike="noStrike">
                          <a:solidFill>
                            <a:srgbClr val="000000"/>
                          </a:solidFill>
                          <a:effectLst/>
                          <a:latin typeface="Calibri" panose="020F0502020204030204" pitchFamily="34" charset="0"/>
                        </a:rPr>
                        <a:t>Low Latency</a:t>
                      </a:r>
                      <a:r>
                        <a:rPr lang="en-US" sz="1800" b="0" i="0" u="none" strike="noStrike">
                          <a:solidFill>
                            <a:srgbClr val="000000"/>
                          </a:solidFill>
                          <a:effectLst/>
                          <a:latin typeface="Calibri" panose="020F0502020204030204" pitchFamily="34" charset="0"/>
                        </a:rPr>
                        <a:t>: Minimal delay, good for gaming, streaming, and VoIP.</a:t>
                      </a:r>
                      <a:endParaRPr lang="en-US" sz="1440" b="0" i="0">
                        <a:solidFill>
                          <a:srgbClr val="000000"/>
                        </a:solidFill>
                        <a:effectLst/>
                        <a:latin typeface="Arial" panose="020B0604020202020204" pitchFamily="34" charset="0"/>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CCD2D8"/>
                    </a:solidFill>
                  </a:tcPr>
                </a:tc>
                <a:tc>
                  <a:txBody>
                    <a:bodyPr/>
                    <a:lstStyle/>
                    <a:p>
                      <a:pPr marL="342900" lvl="0" indent="-342900" algn="l" fontAlgn="base">
                        <a:lnSpc>
                          <a:spcPts val="2175"/>
                        </a:lnSpc>
                        <a:buFont typeface="Arial" panose="020B0604020202020204" pitchFamily="34" charset="0"/>
                        <a:buChar char="•"/>
                      </a:pPr>
                      <a:r>
                        <a:rPr lang="en-US" sz="1800" b="1" i="0" u="none" strike="noStrike">
                          <a:solidFill>
                            <a:srgbClr val="000000"/>
                          </a:solidFill>
                          <a:effectLst/>
                          <a:latin typeface="Calibri" panose="020F0502020204030204" pitchFamily="34" charset="0"/>
                        </a:rPr>
                        <a:t>Cable Clutter:</a:t>
                      </a:r>
                      <a:r>
                        <a:rPr lang="en-US" sz="1800" b="0" i="0" u="none" strike="noStrike">
                          <a:solidFill>
                            <a:srgbClr val="000000"/>
                          </a:solidFill>
                          <a:effectLst/>
                          <a:latin typeface="Calibri" panose="020F0502020204030204" pitchFamily="34" charset="0"/>
                        </a:rPr>
                        <a:t> Multiple connections create cable management issues.</a:t>
                      </a:r>
                      <a:endParaRPr lang="en-US" sz="1440" b="0" i="0">
                        <a:solidFill>
                          <a:srgbClr val="000000"/>
                        </a:solidFill>
                        <a:effectLst/>
                        <a:latin typeface="Arial" panose="020B0604020202020204" pitchFamily="34" charset="0"/>
                      </a:endParaRPr>
                    </a:p>
                  </a:txBody>
                  <a:tcPr>
                    <a:lnL w="9525" cap="flat" cmpd="sng" algn="ctr">
                      <a:solidFill>
                        <a:srgbClr val="156082"/>
                      </a:solidFill>
                      <a:prstDash val="solid"/>
                      <a:round/>
                      <a:headEnd type="none" w="med" len="med"/>
                      <a:tailEnd type="none" w="med" len="med"/>
                    </a:lnL>
                    <a:lnR w="9525" cap="flat" cmpd="sng" algn="ctr">
                      <a:solidFill>
                        <a:srgbClr val="156082"/>
                      </a:solidFill>
                      <a:prstDash val="solid"/>
                      <a:round/>
                      <a:headEnd type="none" w="med" len="med"/>
                      <a:tailEnd type="none" w="med" len="med"/>
                    </a:lnR>
                    <a:lnT w="9525" cap="flat" cmpd="sng" algn="ctr">
                      <a:solidFill>
                        <a:srgbClr val="156082"/>
                      </a:solidFill>
                      <a:prstDash val="solid"/>
                      <a:round/>
                      <a:headEnd type="none" w="med" len="med"/>
                      <a:tailEnd type="none" w="med" len="med"/>
                    </a:lnT>
                    <a:lnB w="9525" cap="flat" cmpd="sng" algn="ctr">
                      <a:solidFill>
                        <a:srgbClr val="156082"/>
                      </a:solidFill>
                      <a:prstDash val="solid"/>
                      <a:round/>
                      <a:headEnd type="none" w="med" len="med"/>
                      <a:tailEnd type="none" w="med" len="med"/>
                    </a:lnB>
                    <a:solidFill>
                      <a:srgbClr val="CCD2D8"/>
                    </a:solidFill>
                  </a:tcPr>
                </a:tc>
                <a:extLst>
                  <a:ext uri="{0D108BD9-81ED-4DB2-BD59-A6C34878D82A}">
                    <a16:rowId xmlns:a16="http://schemas.microsoft.com/office/drawing/2014/main" val="713135415"/>
                  </a:ext>
                </a:extLst>
              </a:tr>
            </a:tbl>
          </a:graphicData>
        </a:graphic>
      </p:graphicFrame>
      <p:sp>
        <p:nvSpPr>
          <p:cNvPr id="6" name="TextBox 21">
            <a:extLst>
              <a:ext uri="{FF2B5EF4-FFF2-40B4-BE49-F238E27FC236}">
                <a16:creationId xmlns:a16="http://schemas.microsoft.com/office/drawing/2014/main" id="{48537249-30A5-449B-1DFD-0F46EA89ACD9}"/>
              </a:ext>
            </a:extLst>
          </p:cNvPr>
          <p:cNvSpPr txBox="1"/>
          <p:nvPr/>
        </p:nvSpPr>
        <p:spPr>
          <a:xfrm>
            <a:off x="398611" y="210863"/>
            <a:ext cx="5125044" cy="1370430"/>
          </a:xfrm>
          <a:prstGeom prst="rect">
            <a:avLst/>
          </a:prstGeom>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400" b="1" kern="1200">
                <a:latin typeface="Comic Sans MS"/>
                <a:ea typeface="+mj-ea"/>
                <a:cs typeface="+mj-cs"/>
              </a:rPr>
              <a:t>Advantages &amp; Disadvantages</a:t>
            </a:r>
            <a:r>
              <a:rPr lang="en-US" sz="3400" b="1">
                <a:latin typeface="Comic Sans MS"/>
                <a:ea typeface="+mj-ea"/>
                <a:cs typeface="+mj-cs"/>
              </a:rPr>
              <a:t> Of Ethernet</a:t>
            </a:r>
            <a:endParaRPr lang="en-US" sz="3400" b="1" kern="1200">
              <a:latin typeface="Comic Sans MS"/>
              <a:ea typeface="+mj-ea"/>
              <a:cs typeface="+mj-cs"/>
            </a:endParaRPr>
          </a:p>
        </p:txBody>
      </p:sp>
      <p:pic>
        <p:nvPicPr>
          <p:cNvPr id="7" name="Picture 6" descr="A cat in a suit and tie surrounded by computer parts&#10;&#10;Description automatically generated">
            <a:extLst>
              <a:ext uri="{FF2B5EF4-FFF2-40B4-BE49-F238E27FC236}">
                <a16:creationId xmlns:a16="http://schemas.microsoft.com/office/drawing/2014/main" id="{29798EBC-90CE-3944-5A92-27D69F6A1FC5}"/>
              </a:ext>
            </a:extLst>
          </p:cNvPr>
          <p:cNvPicPr>
            <a:picLocks noChangeAspect="1"/>
          </p:cNvPicPr>
          <p:nvPr/>
        </p:nvPicPr>
        <p:blipFill>
          <a:blip r:embed="rId2"/>
          <a:stretch>
            <a:fillRect/>
          </a:stretch>
        </p:blipFill>
        <p:spPr>
          <a:xfrm>
            <a:off x="401130" y="1731034"/>
            <a:ext cx="4963062" cy="4905554"/>
          </a:xfrm>
          <a:prstGeom prst="rect">
            <a:avLst/>
          </a:prstGeom>
        </p:spPr>
      </p:pic>
    </p:spTree>
    <p:extLst>
      <p:ext uri="{BB962C8B-B14F-4D97-AF65-F5344CB8AC3E}">
        <p14:creationId xmlns:p14="http://schemas.microsoft.com/office/powerpoint/2010/main" val="240442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0916C-149F-F010-EAED-41A430A356E5}"/>
              </a:ext>
            </a:extLst>
          </p:cNvPr>
          <p:cNvSpPr txBox="1"/>
          <p:nvPr/>
        </p:nvSpPr>
        <p:spPr>
          <a:xfrm>
            <a:off x="3526844" y="253779"/>
            <a:ext cx="53940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mn-lt"/>
                <a:cs typeface="+mn-lt"/>
              </a:rPr>
              <a:t>Applications of Ethernet</a:t>
            </a:r>
            <a:endParaRPr lang="en-US" sz="3200" b="1">
              <a:latin typeface="Times New Roman"/>
              <a:cs typeface="Times New Roman"/>
            </a:endParaRPr>
          </a:p>
        </p:txBody>
      </p:sp>
      <p:sp>
        <p:nvSpPr>
          <p:cNvPr id="4" name="TextBox 3">
            <a:extLst>
              <a:ext uri="{FF2B5EF4-FFF2-40B4-BE49-F238E27FC236}">
                <a16:creationId xmlns:a16="http://schemas.microsoft.com/office/drawing/2014/main" id="{9D8EADB9-2159-9493-B618-F962957445A7}"/>
              </a:ext>
            </a:extLst>
          </p:cNvPr>
          <p:cNvSpPr txBox="1"/>
          <p:nvPr/>
        </p:nvSpPr>
        <p:spPr>
          <a:xfrm>
            <a:off x="1309203" y="112146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Times New Roman"/>
              </a:rPr>
              <a:t>Home Networking</a:t>
            </a:r>
            <a:endParaRPr lang="en-US">
              <a:latin typeface="Times New Roman"/>
              <a:cs typeface="Times New Roman"/>
            </a:endParaRPr>
          </a:p>
        </p:txBody>
      </p:sp>
      <p:pic>
        <p:nvPicPr>
          <p:cNvPr id="5" name="Picture 4" descr="A computer and tablet connected to a globe&#10;&#10;Description automatically generated">
            <a:extLst>
              <a:ext uri="{FF2B5EF4-FFF2-40B4-BE49-F238E27FC236}">
                <a16:creationId xmlns:a16="http://schemas.microsoft.com/office/drawing/2014/main" id="{B68CE571-8A15-E3C8-DCE2-7A4F68D766FA}"/>
              </a:ext>
            </a:extLst>
          </p:cNvPr>
          <p:cNvPicPr>
            <a:picLocks noChangeAspect="1"/>
          </p:cNvPicPr>
          <p:nvPr/>
        </p:nvPicPr>
        <p:blipFill>
          <a:blip r:embed="rId2"/>
          <a:stretch>
            <a:fillRect/>
          </a:stretch>
        </p:blipFill>
        <p:spPr>
          <a:xfrm>
            <a:off x="1170613" y="1886475"/>
            <a:ext cx="2354547" cy="1729411"/>
          </a:xfrm>
          <a:prstGeom prst="rect">
            <a:avLst/>
          </a:prstGeom>
        </p:spPr>
      </p:pic>
      <p:pic>
        <p:nvPicPr>
          <p:cNvPr id="6" name="Picture 5" descr="A close-up of a tower&#10;&#10;Description automatically generated">
            <a:extLst>
              <a:ext uri="{FF2B5EF4-FFF2-40B4-BE49-F238E27FC236}">
                <a16:creationId xmlns:a16="http://schemas.microsoft.com/office/drawing/2014/main" id="{5E762C7F-060D-7022-82E1-DC3431BF89C9}"/>
              </a:ext>
            </a:extLst>
          </p:cNvPr>
          <p:cNvPicPr>
            <a:picLocks noChangeAspect="1"/>
          </p:cNvPicPr>
          <p:nvPr/>
        </p:nvPicPr>
        <p:blipFill>
          <a:blip r:embed="rId3"/>
          <a:stretch>
            <a:fillRect/>
          </a:stretch>
        </p:blipFill>
        <p:spPr>
          <a:xfrm>
            <a:off x="4895485" y="1890643"/>
            <a:ext cx="1893030" cy="1950280"/>
          </a:xfrm>
          <a:prstGeom prst="rect">
            <a:avLst/>
          </a:prstGeom>
        </p:spPr>
      </p:pic>
      <p:sp>
        <p:nvSpPr>
          <p:cNvPr id="8" name="TextBox 7">
            <a:extLst>
              <a:ext uri="{FF2B5EF4-FFF2-40B4-BE49-F238E27FC236}">
                <a16:creationId xmlns:a16="http://schemas.microsoft.com/office/drawing/2014/main" id="{93F12494-91B2-2850-B931-0781CDC7D296}"/>
              </a:ext>
            </a:extLst>
          </p:cNvPr>
          <p:cNvSpPr txBox="1"/>
          <p:nvPr/>
        </p:nvSpPr>
        <p:spPr>
          <a:xfrm>
            <a:off x="4725503" y="112533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ea typeface="+mn-lt"/>
                <a:cs typeface="+mn-lt"/>
              </a:rPr>
              <a:t>Telecommunications</a:t>
            </a:r>
            <a:endParaRPr lang="en-US">
              <a:latin typeface="Times New Roman"/>
              <a:cs typeface="Times New Roman"/>
            </a:endParaRPr>
          </a:p>
        </p:txBody>
      </p:sp>
      <p:pic>
        <p:nvPicPr>
          <p:cNvPr id="9" name="Picture 8" descr="A blue and pink lights&#10;&#10;Description automatically generated">
            <a:extLst>
              <a:ext uri="{FF2B5EF4-FFF2-40B4-BE49-F238E27FC236}">
                <a16:creationId xmlns:a16="http://schemas.microsoft.com/office/drawing/2014/main" id="{810860BE-7D79-633B-E7AF-49D05887DFFE}"/>
              </a:ext>
            </a:extLst>
          </p:cNvPr>
          <p:cNvPicPr>
            <a:picLocks noChangeAspect="1"/>
          </p:cNvPicPr>
          <p:nvPr/>
        </p:nvPicPr>
        <p:blipFill>
          <a:blip r:embed="rId4"/>
          <a:stretch>
            <a:fillRect/>
          </a:stretch>
        </p:blipFill>
        <p:spPr>
          <a:xfrm>
            <a:off x="7851913" y="1980741"/>
            <a:ext cx="3622261" cy="1957824"/>
          </a:xfrm>
          <a:prstGeom prst="rect">
            <a:avLst/>
          </a:prstGeom>
        </p:spPr>
      </p:pic>
      <p:sp>
        <p:nvSpPr>
          <p:cNvPr id="10" name="TextBox 9">
            <a:extLst>
              <a:ext uri="{FF2B5EF4-FFF2-40B4-BE49-F238E27FC236}">
                <a16:creationId xmlns:a16="http://schemas.microsoft.com/office/drawing/2014/main" id="{0A9A7C5C-CEFD-4ECC-AB65-90AAB1581B72}"/>
              </a:ext>
            </a:extLst>
          </p:cNvPr>
          <p:cNvSpPr txBox="1"/>
          <p:nvPr/>
        </p:nvSpPr>
        <p:spPr>
          <a:xfrm>
            <a:off x="8687903" y="1123122"/>
            <a:ext cx="1727201"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Data Centers</a:t>
            </a:r>
            <a:endParaRPr lang="en-US">
              <a:latin typeface="Times New Roman"/>
              <a:cs typeface="Times New Roman"/>
            </a:endParaRPr>
          </a:p>
        </p:txBody>
      </p:sp>
      <p:sp>
        <p:nvSpPr>
          <p:cNvPr id="11" name="TextBox 10">
            <a:extLst>
              <a:ext uri="{FF2B5EF4-FFF2-40B4-BE49-F238E27FC236}">
                <a16:creationId xmlns:a16="http://schemas.microsoft.com/office/drawing/2014/main" id="{1B8AAF30-26DD-4288-F33B-415870E2E375}"/>
              </a:ext>
            </a:extLst>
          </p:cNvPr>
          <p:cNvSpPr txBox="1"/>
          <p:nvPr/>
        </p:nvSpPr>
        <p:spPr>
          <a:xfrm>
            <a:off x="8508498" y="4348421"/>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Ethernet connects the vast array of servers, storage devices, and network switches in data centers</a:t>
            </a:r>
            <a:endParaRPr lang="en-US">
              <a:latin typeface="Times New Roman"/>
              <a:cs typeface="Times New Roman"/>
            </a:endParaRPr>
          </a:p>
        </p:txBody>
      </p:sp>
      <p:sp>
        <p:nvSpPr>
          <p:cNvPr id="12" name="TextBox 11">
            <a:extLst>
              <a:ext uri="{FF2B5EF4-FFF2-40B4-BE49-F238E27FC236}">
                <a16:creationId xmlns:a16="http://schemas.microsoft.com/office/drawing/2014/main" id="{58D2EEA4-DB44-064C-C22B-FB508F70C33F}"/>
              </a:ext>
            </a:extLst>
          </p:cNvPr>
          <p:cNvSpPr txBox="1"/>
          <p:nvPr/>
        </p:nvSpPr>
        <p:spPr>
          <a:xfrm>
            <a:off x="4596962" y="4232851"/>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Telecommunications companies use Ethernet to link equipment within their networks, supporting voice, video, and data transmission over large distances.</a:t>
            </a:r>
            <a:endParaRPr lang="en-US">
              <a:latin typeface="Times New Roman"/>
              <a:cs typeface="Times New Roman"/>
            </a:endParaRPr>
          </a:p>
        </p:txBody>
      </p:sp>
    </p:spTree>
    <p:extLst>
      <p:ext uri="{BB962C8B-B14F-4D97-AF65-F5344CB8AC3E}">
        <p14:creationId xmlns:p14="http://schemas.microsoft.com/office/powerpoint/2010/main" val="3543284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9F2350-C385-FF3F-44CB-C88F719C4D9E}"/>
              </a:ext>
            </a:extLst>
          </p:cNvPr>
          <p:cNvPicPr>
            <a:picLocks noChangeAspect="1"/>
          </p:cNvPicPr>
          <p:nvPr/>
        </p:nvPicPr>
        <p:blipFill>
          <a:blip r:embed="rId2"/>
          <a:srcRect t="2083" r="-3" b="10546"/>
          <a:stretch/>
        </p:blipFill>
        <p:spPr>
          <a:xfrm>
            <a:off x="621675" y="623282"/>
            <a:ext cx="4030914" cy="2764577"/>
          </a:xfrm>
          <a:prstGeom prst="rect">
            <a:avLst/>
          </a:prstGeom>
        </p:spPr>
      </p:pic>
      <p:pic>
        <p:nvPicPr>
          <p:cNvPr id="4" name="Picture 3">
            <a:extLst>
              <a:ext uri="{FF2B5EF4-FFF2-40B4-BE49-F238E27FC236}">
                <a16:creationId xmlns:a16="http://schemas.microsoft.com/office/drawing/2014/main" id="{43CB0899-EBEC-8912-DCE0-3CD6E7825E9A}"/>
              </a:ext>
            </a:extLst>
          </p:cNvPr>
          <p:cNvPicPr>
            <a:picLocks noChangeAspect="1"/>
          </p:cNvPicPr>
          <p:nvPr/>
        </p:nvPicPr>
        <p:blipFill>
          <a:blip r:embed="rId3"/>
          <a:srcRect t="2185" r="4" b="9928"/>
          <a:stretch/>
        </p:blipFill>
        <p:spPr>
          <a:xfrm>
            <a:off x="621675" y="3466572"/>
            <a:ext cx="4032621" cy="2764578"/>
          </a:xfrm>
          <a:prstGeom prst="rect">
            <a:avLst/>
          </a:prstGeom>
        </p:spPr>
      </p:pic>
      <p:sp>
        <p:nvSpPr>
          <p:cNvPr id="2" name="TextBox 1">
            <a:extLst>
              <a:ext uri="{FF2B5EF4-FFF2-40B4-BE49-F238E27FC236}">
                <a16:creationId xmlns:a16="http://schemas.microsoft.com/office/drawing/2014/main" id="{D5D76651-1AA1-CEB6-BCA2-23A463028158}"/>
              </a:ext>
            </a:extLst>
          </p:cNvPr>
          <p:cNvSpPr txBox="1"/>
          <p:nvPr/>
        </p:nvSpPr>
        <p:spPr>
          <a:xfrm>
            <a:off x="5465659" y="1188637"/>
            <a:ext cx="6197667" cy="15972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5400" b="1" kern="1200">
                <a:latin typeface="Times New Roman"/>
                <a:ea typeface="+mj-ea"/>
                <a:cs typeface="Times New Roman"/>
              </a:rPr>
              <a:t>Future of Ethernet</a:t>
            </a:r>
          </a:p>
        </p:txBody>
      </p:sp>
      <p:sp>
        <p:nvSpPr>
          <p:cNvPr id="7" name="TextBox 6">
            <a:extLst>
              <a:ext uri="{FF2B5EF4-FFF2-40B4-BE49-F238E27FC236}">
                <a16:creationId xmlns:a16="http://schemas.microsoft.com/office/drawing/2014/main" id="{80F53D69-FB22-F1DD-4453-81857327B1ED}"/>
              </a:ext>
            </a:extLst>
          </p:cNvPr>
          <p:cNvSpPr txBox="1"/>
          <p:nvPr/>
        </p:nvSpPr>
        <p:spPr>
          <a:xfrm>
            <a:off x="5465660" y="2998278"/>
            <a:ext cx="4617454" cy="253447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latin typeface="Times New Roman"/>
                <a:cs typeface="Times New Roman"/>
              </a:rPr>
              <a:t> 1  Artificial intelligence</a:t>
            </a:r>
          </a:p>
          <a:p>
            <a:pPr indent="-228600">
              <a:lnSpc>
                <a:spcPct val="90000"/>
              </a:lnSpc>
              <a:spcAft>
                <a:spcPts val="600"/>
              </a:spcAft>
              <a:buFont typeface="Arial" panose="020B0604020202020204" pitchFamily="34" charset="0"/>
              <a:buChar char="•"/>
            </a:pPr>
            <a:endParaRPr lang="en-US" sz="2400">
              <a:latin typeface="Times New Roman"/>
              <a:cs typeface="Times New Roman"/>
            </a:endParaRPr>
          </a:p>
          <a:p>
            <a:pPr indent="-228600">
              <a:lnSpc>
                <a:spcPct val="90000"/>
              </a:lnSpc>
              <a:spcAft>
                <a:spcPts val="600"/>
              </a:spcAft>
              <a:buFont typeface="Arial" panose="020B0604020202020204" pitchFamily="34" charset="0"/>
              <a:buChar char="•"/>
            </a:pPr>
            <a:r>
              <a:rPr lang="en-US" sz="2400">
                <a:latin typeface="Times New Roman"/>
                <a:cs typeface="Times New Roman"/>
              </a:rPr>
              <a:t>  2 Cloud computing</a:t>
            </a:r>
          </a:p>
          <a:p>
            <a:pPr indent="-228600">
              <a:lnSpc>
                <a:spcPct val="90000"/>
              </a:lnSpc>
              <a:spcAft>
                <a:spcPts val="600"/>
              </a:spcAft>
              <a:buFont typeface="Arial" panose="020B0604020202020204" pitchFamily="34" charset="0"/>
              <a:buChar char="•"/>
            </a:pPr>
            <a:endParaRPr lang="en-US" sz="2400">
              <a:latin typeface="Times New Roman"/>
              <a:cs typeface="Times New Roman"/>
            </a:endParaRPr>
          </a:p>
          <a:p>
            <a:pPr indent="-228600">
              <a:lnSpc>
                <a:spcPct val="90000"/>
              </a:lnSpc>
              <a:spcAft>
                <a:spcPts val="600"/>
              </a:spcAft>
              <a:buFont typeface="Arial" panose="020B0604020202020204" pitchFamily="34" charset="0"/>
              <a:buChar char="•"/>
            </a:pPr>
            <a:r>
              <a:rPr lang="en-US" sz="2400">
                <a:latin typeface="Times New Roman"/>
                <a:cs typeface="Times New Roman"/>
              </a:rPr>
              <a:t>  3  Real-time data analytics</a:t>
            </a:r>
          </a:p>
          <a:p>
            <a:pPr indent="-228600">
              <a:lnSpc>
                <a:spcPct val="90000"/>
              </a:lnSpc>
              <a:spcAft>
                <a:spcPts val="600"/>
              </a:spcAft>
              <a:buFont typeface="Arial" panose="020B0604020202020204" pitchFamily="34" charset="0"/>
              <a:buChar char="•"/>
            </a:pPr>
            <a:endParaRPr lang="en-US" sz="2400">
              <a:latin typeface="Times New Roman"/>
              <a:cs typeface="Times New Roman"/>
            </a:endParaRPr>
          </a:p>
        </p:txBody>
      </p:sp>
    </p:spTree>
    <p:extLst>
      <p:ext uri="{BB962C8B-B14F-4D97-AF65-F5344CB8AC3E}">
        <p14:creationId xmlns:p14="http://schemas.microsoft.com/office/powerpoint/2010/main" val="1069731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C20124-BE17-B190-8D44-C93E9C47B064}"/>
              </a:ext>
            </a:extLst>
          </p:cNvPr>
          <p:cNvSpPr txBox="1"/>
          <p:nvPr/>
        </p:nvSpPr>
        <p:spPr>
          <a:xfrm>
            <a:off x="3027924" y="991261"/>
            <a:ext cx="5754696" cy="183734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800" b="1" kern="1200">
                <a:solidFill>
                  <a:schemeClr val="tx2"/>
                </a:solidFill>
                <a:latin typeface="Times New Roman"/>
                <a:ea typeface="+mj-ea"/>
                <a:cs typeface="Times New Roman"/>
              </a:rPr>
              <a:t>Conclusion</a:t>
            </a:r>
          </a:p>
        </p:txBody>
      </p:sp>
      <p:sp>
        <p:nvSpPr>
          <p:cNvPr id="3" name="TextBox 2">
            <a:extLst>
              <a:ext uri="{FF2B5EF4-FFF2-40B4-BE49-F238E27FC236}">
                <a16:creationId xmlns:a16="http://schemas.microsoft.com/office/drawing/2014/main" id="{3C89F46F-A1DC-26A2-035F-296072C6D95B}"/>
              </a:ext>
            </a:extLst>
          </p:cNvPr>
          <p:cNvSpPr txBox="1"/>
          <p:nvPr/>
        </p:nvSpPr>
        <p:spPr>
          <a:xfrm>
            <a:off x="3050412" y="2979336"/>
            <a:ext cx="5709721" cy="24308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2000">
                <a:solidFill>
                  <a:schemeClr val="tx2"/>
                </a:solidFill>
                <a:latin typeface="Times New Roman"/>
                <a:cs typeface="Times New Roman"/>
              </a:rPr>
              <a:t>Ethernet’s future is expansive, as it continues to evolve to support high-speed, low-latency communication across various domains, from industrial automation to cloud computing .As more applications rely on robust and fast networks, Ethernet will remain essential in shaping the future of connectivity.</a:t>
            </a:r>
            <a:endParaRPr lang="en-US">
              <a:solidFill>
                <a:schemeClr val="tx2"/>
              </a:solidFill>
              <a:latin typeface="Times New Roman"/>
              <a:cs typeface="Times New Roman"/>
            </a:endParaRPr>
          </a:p>
        </p:txBody>
      </p:sp>
    </p:spTree>
    <p:extLst>
      <p:ext uri="{BB962C8B-B14F-4D97-AF65-F5344CB8AC3E}">
        <p14:creationId xmlns:p14="http://schemas.microsoft.com/office/powerpoint/2010/main" val="233262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D022-9624-04F9-A36D-46FC33EACEE8}"/>
              </a:ext>
            </a:extLst>
          </p:cNvPr>
          <p:cNvSpPr>
            <a:spLocks noGrp="1"/>
          </p:cNvSpPr>
          <p:nvPr>
            <p:ph type="title"/>
          </p:nvPr>
        </p:nvSpPr>
        <p:spPr>
          <a:xfrm>
            <a:off x="1137033" y="670559"/>
            <a:ext cx="4683321" cy="2148841"/>
          </a:xfrm>
        </p:spPr>
        <p:txBody>
          <a:bodyPr anchor="t">
            <a:normAutofit/>
          </a:bodyPr>
          <a:lstStyle/>
          <a:p>
            <a:r>
              <a:rPr lang="en-US">
                <a:ea typeface="+mj-lt"/>
                <a:cs typeface="+mj-lt"/>
              </a:rPr>
              <a:t>Basic Ethernet Concepts</a:t>
            </a:r>
            <a:endParaRPr lang="en-US"/>
          </a:p>
        </p:txBody>
      </p:sp>
      <p:sp>
        <p:nvSpPr>
          <p:cNvPr id="3" name="Content Placeholder 2">
            <a:extLst>
              <a:ext uri="{FF2B5EF4-FFF2-40B4-BE49-F238E27FC236}">
                <a16:creationId xmlns:a16="http://schemas.microsoft.com/office/drawing/2014/main" id="{B5480F22-2E21-A493-1476-E676CD009640}"/>
              </a:ext>
            </a:extLst>
          </p:cNvPr>
          <p:cNvSpPr>
            <a:spLocks noGrp="1"/>
          </p:cNvSpPr>
          <p:nvPr>
            <p:ph idx="1"/>
          </p:nvPr>
        </p:nvSpPr>
        <p:spPr>
          <a:xfrm>
            <a:off x="6797004" y="670559"/>
            <a:ext cx="4555782" cy="5445076"/>
          </a:xfrm>
        </p:spPr>
        <p:txBody>
          <a:bodyPr vert="horz" lIns="91440" tIns="45720" rIns="91440" bIns="45720" rtlCol="0" anchor="t">
            <a:normAutofit/>
          </a:bodyPr>
          <a:lstStyle/>
          <a:p>
            <a:pPr marL="0" indent="0">
              <a:buNone/>
            </a:pPr>
            <a:r>
              <a:rPr lang="en-US" sz="2000" b="1">
                <a:ea typeface="+mn-lt"/>
                <a:cs typeface="+mn-lt"/>
              </a:rPr>
              <a:t>MAC Address:</a:t>
            </a:r>
            <a:r>
              <a:rPr lang="en-US" sz="2000">
                <a:ea typeface="+mn-lt"/>
                <a:cs typeface="+mn-lt"/>
              </a:rPr>
              <a:t> Unique identifier assigned to network interfaces for communications on the physical network.</a:t>
            </a:r>
            <a:endParaRPr lang="en-US" sz="2000"/>
          </a:p>
          <a:p>
            <a:pPr marL="0" indent="0">
              <a:buNone/>
            </a:pPr>
            <a:endParaRPr lang="en-US" sz="2000"/>
          </a:p>
          <a:p>
            <a:pPr>
              <a:buNone/>
            </a:pPr>
            <a:r>
              <a:rPr lang="en-US" sz="2000" b="1">
                <a:ea typeface="+mn-lt"/>
                <a:cs typeface="+mn-lt"/>
              </a:rPr>
              <a:t>Frames:</a:t>
            </a:r>
            <a:r>
              <a:rPr lang="en-US" sz="2000">
                <a:ea typeface="+mn-lt"/>
                <a:cs typeface="+mn-lt"/>
              </a:rPr>
              <a:t> Data in Ethernet is sent in packets called frames, which contain headers with destination and source MAC addresses, data, and error-checking information.</a:t>
            </a:r>
            <a:endParaRPr lang="en-US" sz="2000"/>
          </a:p>
          <a:p>
            <a:pPr>
              <a:buNone/>
            </a:pPr>
            <a:endParaRPr lang="en-US" sz="2000"/>
          </a:p>
          <a:p>
            <a:pPr>
              <a:buNone/>
            </a:pPr>
            <a:r>
              <a:rPr lang="en-US" sz="2000" b="1">
                <a:ea typeface="+mn-lt"/>
                <a:cs typeface="+mn-lt"/>
              </a:rPr>
              <a:t>Speed Variants:</a:t>
            </a:r>
            <a:r>
              <a:rPr lang="en-US" sz="2000">
                <a:ea typeface="+mn-lt"/>
                <a:cs typeface="+mn-lt"/>
              </a:rPr>
              <a:t> Ranges from traditional 10 Mbps to modern speeds like Gigabit Ethernet (1 Gbps), 10 Gigabit, and even up to 400 Gbps.</a:t>
            </a:r>
            <a:endParaRPr lang="en-US" sz="2000"/>
          </a:p>
          <a:p>
            <a:pPr>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p:txBody>
      </p:sp>
      <p:pic>
        <p:nvPicPr>
          <p:cNvPr id="4" name="Picture 3" descr="A computer with a keyboard and a mouse&#10;&#10;Description automatically generated">
            <a:extLst>
              <a:ext uri="{FF2B5EF4-FFF2-40B4-BE49-F238E27FC236}">
                <a16:creationId xmlns:a16="http://schemas.microsoft.com/office/drawing/2014/main" id="{962E849D-D09F-E62F-C1C7-D3111D9B40D0}"/>
              </a:ext>
            </a:extLst>
          </p:cNvPr>
          <p:cNvPicPr>
            <a:picLocks noChangeAspect="1"/>
          </p:cNvPicPr>
          <p:nvPr/>
        </p:nvPicPr>
        <p:blipFill>
          <a:blip r:embed="rId2"/>
          <a:srcRect b="1775"/>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Tree>
    <p:extLst>
      <p:ext uri="{BB962C8B-B14F-4D97-AF65-F5344CB8AC3E}">
        <p14:creationId xmlns:p14="http://schemas.microsoft.com/office/powerpoint/2010/main" val="1518706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536D-A0CC-6653-49CB-7FB9C56AFBB9}"/>
              </a:ext>
            </a:extLst>
          </p:cNvPr>
          <p:cNvSpPr>
            <a:spLocks noGrp="1"/>
          </p:cNvSpPr>
          <p:nvPr>
            <p:ph type="title"/>
          </p:nvPr>
        </p:nvSpPr>
        <p:spPr>
          <a:xfrm>
            <a:off x="2555631" y="1441938"/>
            <a:ext cx="7080738" cy="3974124"/>
          </a:xfrm>
        </p:spPr>
        <p:txBody>
          <a:bodyPr>
            <a:normAutofit/>
          </a:bodyPr>
          <a:lstStyle/>
          <a:p>
            <a:pPr algn="ctr"/>
            <a:r>
              <a:rPr lang="en-US" sz="7200">
                <a:solidFill>
                  <a:schemeClr val="bg1">
                    <a:lumMod val="95000"/>
                    <a:lumOff val="5000"/>
                  </a:schemeClr>
                </a:solidFill>
                <a:latin typeface="Times New Roman"/>
                <a:cs typeface="Times New Roman"/>
              </a:rPr>
              <a:t>Any question?</a:t>
            </a:r>
          </a:p>
        </p:txBody>
      </p:sp>
    </p:spTree>
    <p:extLst>
      <p:ext uri="{BB962C8B-B14F-4D97-AF65-F5344CB8AC3E}">
        <p14:creationId xmlns:p14="http://schemas.microsoft.com/office/powerpoint/2010/main" val="4274671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CFD0-AEDE-5595-7441-88F7D1AD1823}"/>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7200" kern="1200">
                <a:solidFill>
                  <a:schemeClr val="tx2"/>
                </a:solidFill>
                <a:latin typeface="Times New Roman"/>
                <a:cs typeface="Times New Roman"/>
              </a:rPr>
              <a:t>Thank you</a:t>
            </a:r>
          </a:p>
        </p:txBody>
      </p:sp>
    </p:spTree>
    <p:extLst>
      <p:ext uri="{BB962C8B-B14F-4D97-AF65-F5344CB8AC3E}">
        <p14:creationId xmlns:p14="http://schemas.microsoft.com/office/powerpoint/2010/main" val="3229848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0F353-6C16-63C8-3916-A23280E56D6E}"/>
              </a:ext>
            </a:extLst>
          </p:cNvPr>
          <p:cNvSpPr>
            <a:spLocks noGrp="1"/>
          </p:cNvSpPr>
          <p:nvPr>
            <p:ph type="title"/>
          </p:nvPr>
        </p:nvSpPr>
        <p:spPr>
          <a:xfrm>
            <a:off x="6657715" y="467271"/>
            <a:ext cx="4195674" cy="2052522"/>
          </a:xfrm>
        </p:spPr>
        <p:txBody>
          <a:bodyPr anchor="b">
            <a:normAutofit/>
          </a:bodyPr>
          <a:lstStyle/>
          <a:p>
            <a:r>
              <a:rPr lang="en-US" sz="4300">
                <a:ea typeface="+mj-lt"/>
                <a:cs typeface="+mj-lt"/>
              </a:rPr>
              <a:t>Ethernet Standards and Types</a:t>
            </a:r>
            <a:endParaRPr lang="en-US" sz="4300"/>
          </a:p>
        </p:txBody>
      </p:sp>
      <p:sp>
        <p:nvSpPr>
          <p:cNvPr id="3" name="Content Placeholder 2">
            <a:extLst>
              <a:ext uri="{FF2B5EF4-FFF2-40B4-BE49-F238E27FC236}">
                <a16:creationId xmlns:a16="http://schemas.microsoft.com/office/drawing/2014/main" id="{52CB8330-688F-59A5-B0D1-27DC30619010}"/>
              </a:ext>
            </a:extLst>
          </p:cNvPr>
          <p:cNvSpPr>
            <a:spLocks noGrp="1"/>
          </p:cNvSpPr>
          <p:nvPr>
            <p:ph idx="1"/>
          </p:nvPr>
        </p:nvSpPr>
        <p:spPr>
          <a:xfrm>
            <a:off x="6657715" y="2990818"/>
            <a:ext cx="4195673" cy="2913872"/>
          </a:xfrm>
        </p:spPr>
        <p:txBody>
          <a:bodyPr vert="horz" lIns="91440" tIns="45720" rIns="91440" bIns="45720" rtlCol="0" anchor="t">
            <a:normAutofit fontScale="92500" lnSpcReduction="20000"/>
          </a:bodyPr>
          <a:lstStyle/>
          <a:p>
            <a:pPr marL="0" indent="0">
              <a:buNone/>
            </a:pPr>
            <a:r>
              <a:rPr lang="en-US" sz="1600" b="1">
                <a:solidFill>
                  <a:schemeClr val="tx1">
                    <a:alpha val="80000"/>
                  </a:schemeClr>
                </a:solidFill>
                <a:latin typeface="Times New Roman"/>
                <a:ea typeface="+mn-lt"/>
                <a:cs typeface="+mn-lt"/>
              </a:rPr>
              <a:t>Ethernet Types by Speed:</a:t>
            </a:r>
            <a:endParaRPr lang="en-US" sz="1600" b="1">
              <a:solidFill>
                <a:schemeClr val="tx1">
                  <a:alpha val="80000"/>
                </a:schemeClr>
              </a:solidFill>
              <a:latin typeface="Times New Roman"/>
              <a:cs typeface="Times New Roman"/>
            </a:endParaRPr>
          </a:p>
          <a:p>
            <a:pPr marL="0" indent="0">
              <a:buNone/>
            </a:pPr>
            <a:r>
              <a:rPr lang="en-US" sz="1600">
                <a:solidFill>
                  <a:schemeClr val="tx1">
                    <a:alpha val="80000"/>
                  </a:schemeClr>
                </a:solidFill>
                <a:latin typeface="Times New Roman"/>
                <a:ea typeface="+mn-lt"/>
                <a:cs typeface="+mn-lt"/>
              </a:rPr>
              <a:t>      - Fast Ethernet (100 Mbps)</a:t>
            </a:r>
            <a:endParaRPr lang="en-US" sz="1600">
              <a:solidFill>
                <a:schemeClr val="tx1">
                  <a:alpha val="80000"/>
                </a:schemeClr>
              </a:solidFill>
              <a:latin typeface="Times New Roman"/>
              <a:cs typeface="Times New Roman"/>
            </a:endParaRPr>
          </a:p>
          <a:p>
            <a:pPr marL="0" indent="0">
              <a:buNone/>
            </a:pPr>
            <a:r>
              <a:rPr lang="en-US" sz="1600">
                <a:solidFill>
                  <a:schemeClr val="tx1">
                    <a:alpha val="80000"/>
                  </a:schemeClr>
                </a:solidFill>
                <a:latin typeface="Times New Roman"/>
                <a:ea typeface="+mn-lt"/>
                <a:cs typeface="+mn-lt"/>
              </a:rPr>
              <a:t>      - Gigabit Ethernet (1000 Mbps)</a:t>
            </a:r>
            <a:endParaRPr lang="en-US" sz="1600">
              <a:solidFill>
                <a:schemeClr val="tx1">
                  <a:alpha val="80000"/>
                </a:schemeClr>
              </a:solidFill>
              <a:latin typeface="Times New Roman"/>
              <a:cs typeface="Times New Roman"/>
            </a:endParaRPr>
          </a:p>
          <a:p>
            <a:pPr marL="0" indent="0">
              <a:buNone/>
            </a:pPr>
            <a:r>
              <a:rPr lang="en-US" sz="1600">
                <a:solidFill>
                  <a:schemeClr val="tx1">
                    <a:alpha val="80000"/>
                  </a:schemeClr>
                </a:solidFill>
                <a:latin typeface="Times New Roman"/>
                <a:ea typeface="+mn-lt"/>
                <a:cs typeface="+mn-lt"/>
              </a:rPr>
              <a:t>      - 10 Gigabit Ethernet</a:t>
            </a:r>
            <a:endParaRPr lang="en-US" sz="1600">
              <a:solidFill>
                <a:schemeClr val="tx1">
                  <a:alpha val="80000"/>
                </a:schemeClr>
              </a:solidFill>
              <a:latin typeface="Times New Roman"/>
              <a:cs typeface="Times New Roman"/>
            </a:endParaRPr>
          </a:p>
          <a:p>
            <a:pPr marL="0" indent="0">
              <a:buNone/>
            </a:pPr>
            <a:r>
              <a:rPr lang="en-US" sz="1600">
                <a:solidFill>
                  <a:schemeClr val="tx1">
                    <a:alpha val="80000"/>
                  </a:schemeClr>
                </a:solidFill>
                <a:latin typeface="Times New Roman"/>
                <a:ea typeface="+mn-lt"/>
                <a:cs typeface="+mn-lt"/>
              </a:rPr>
              <a:t>      - 40/100/400 Gigabit Ethernet for high-performance networks</a:t>
            </a:r>
            <a:endParaRPr lang="en-US" sz="1600">
              <a:solidFill>
                <a:schemeClr val="tx1">
                  <a:alpha val="80000"/>
                </a:schemeClr>
              </a:solidFill>
              <a:latin typeface="Times New Roman"/>
              <a:ea typeface="+mn-lt"/>
              <a:cs typeface="Times New Roman"/>
            </a:endParaRPr>
          </a:p>
          <a:p>
            <a:pPr marL="0" indent="0">
              <a:buNone/>
            </a:pPr>
            <a:r>
              <a:rPr lang="en-US" sz="1600" b="1">
                <a:solidFill>
                  <a:schemeClr val="tx1">
                    <a:alpha val="80000"/>
                  </a:schemeClr>
                </a:solidFill>
                <a:latin typeface="Times New Roman"/>
                <a:ea typeface="+mn-lt"/>
                <a:cs typeface="+mn-lt"/>
              </a:rPr>
              <a:t>Wired vs. Wireless Ethernet:</a:t>
            </a:r>
            <a:r>
              <a:rPr lang="en-US" sz="1600">
                <a:solidFill>
                  <a:schemeClr val="tx1">
                    <a:alpha val="80000"/>
                  </a:schemeClr>
                </a:solidFill>
                <a:latin typeface="Times New Roman"/>
                <a:ea typeface="+mn-lt"/>
                <a:cs typeface="+mn-lt"/>
              </a:rPr>
              <a:t> Wired Ethernet uses cables (often copper or fiber optic), while Wireless Ethernet (Wi-Fi) allows       devices to connect over radio frequencies.</a:t>
            </a:r>
            <a:endParaRPr lang="en-US" sz="1600">
              <a:solidFill>
                <a:schemeClr val="tx1">
                  <a:alpha val="80000"/>
                </a:schemeClr>
              </a:solidFill>
              <a:latin typeface="Times New Roman"/>
              <a:cs typeface="Times New Roman"/>
            </a:endParaRPr>
          </a:p>
          <a:p>
            <a:pPr marL="0" indent="0">
              <a:buNone/>
            </a:pPr>
            <a:br>
              <a:rPr lang="en-US" sz="1300"/>
            </a:br>
            <a:endParaRPr lang="en-US" sz="1300">
              <a:solidFill>
                <a:schemeClr val="tx1">
                  <a:alpha val="80000"/>
                </a:schemeClr>
              </a:solidFill>
            </a:endParaRPr>
          </a:p>
          <a:p>
            <a:pPr marL="0" indent="0">
              <a:buNone/>
            </a:pPr>
            <a:endParaRPr lang="en-US" sz="1300">
              <a:solidFill>
                <a:schemeClr val="tx1">
                  <a:alpha val="80000"/>
                </a:schemeClr>
              </a:solidFill>
            </a:endParaRPr>
          </a:p>
        </p:txBody>
      </p:sp>
      <p:pic>
        <p:nvPicPr>
          <p:cNvPr id="4" name="Picture 3" descr="How to choose an Ethernet cable ...">
            <a:extLst>
              <a:ext uri="{FF2B5EF4-FFF2-40B4-BE49-F238E27FC236}">
                <a16:creationId xmlns:a16="http://schemas.microsoft.com/office/drawing/2014/main" id="{AEBF5BE8-0765-5E2D-00DD-AD6BD065D048}"/>
              </a:ext>
            </a:extLst>
          </p:cNvPr>
          <p:cNvPicPr>
            <a:picLocks noChangeAspect="1"/>
          </p:cNvPicPr>
          <p:nvPr/>
        </p:nvPicPr>
        <p:blipFill>
          <a:blip r:embed="rId2"/>
          <a:srcRect l="23513" r="994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Tree>
    <p:extLst>
      <p:ext uri="{BB962C8B-B14F-4D97-AF65-F5344CB8AC3E}">
        <p14:creationId xmlns:p14="http://schemas.microsoft.com/office/powerpoint/2010/main" val="1932126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F777-0147-5998-670A-CA2970C75CF7}"/>
              </a:ext>
            </a:extLst>
          </p:cNvPr>
          <p:cNvSpPr>
            <a:spLocks noGrp="1"/>
          </p:cNvSpPr>
          <p:nvPr>
            <p:ph type="title"/>
          </p:nvPr>
        </p:nvSpPr>
        <p:spPr>
          <a:xfrm>
            <a:off x="1043631" y="873940"/>
            <a:ext cx="5052369" cy="1035781"/>
          </a:xfrm>
        </p:spPr>
        <p:txBody>
          <a:bodyPr anchor="ctr">
            <a:normAutofit fontScale="90000"/>
          </a:bodyPr>
          <a:lstStyle/>
          <a:p>
            <a:r>
              <a:rPr lang="en-US" sz="3600" b="1">
                <a:latin typeface="Times New Roman"/>
                <a:cs typeface="Times New Roman"/>
              </a:rPr>
              <a:t>Ethernet Topologies(BUS)</a:t>
            </a:r>
          </a:p>
          <a:p>
            <a:endParaRPr lang="en-US" sz="3600" b="1">
              <a:latin typeface="Times New Roman"/>
              <a:cs typeface="Times New Roman"/>
            </a:endParaRPr>
          </a:p>
        </p:txBody>
      </p:sp>
      <p:sp>
        <p:nvSpPr>
          <p:cNvPr id="23" name="Text Placeholder 2">
            <a:extLst>
              <a:ext uri="{FF2B5EF4-FFF2-40B4-BE49-F238E27FC236}">
                <a16:creationId xmlns:a16="http://schemas.microsoft.com/office/drawing/2014/main" id="{892CFA23-9ED0-3BBC-C2F8-D111C6C566B5}"/>
              </a:ext>
            </a:extLst>
          </p:cNvPr>
          <p:cNvSpPr>
            <a:spLocks noGrp="1"/>
          </p:cNvSpPr>
          <p:nvPr>
            <p:ph idx="1"/>
          </p:nvPr>
        </p:nvSpPr>
        <p:spPr>
          <a:xfrm>
            <a:off x="1045029" y="2524721"/>
            <a:ext cx="4991629" cy="3677123"/>
          </a:xfrm>
        </p:spPr>
        <p:txBody>
          <a:bodyPr vert="horz" lIns="91440" tIns="45720" rIns="91440" bIns="45720" rtlCol="0" anchor="ctr">
            <a:normAutofit fontScale="92500" lnSpcReduction="20000"/>
          </a:bodyPr>
          <a:lstStyle/>
          <a:p>
            <a:pPr marL="0" indent="0" algn="just">
              <a:spcBef>
                <a:spcPts val="0"/>
              </a:spcBef>
              <a:buNone/>
            </a:pPr>
            <a:r>
              <a:rPr lang="en-US" sz="2000" b="1">
                <a:solidFill>
                  <a:srgbClr val="00B050"/>
                </a:solidFill>
                <a:latin typeface="Times New Roman"/>
                <a:ea typeface="+mn-lt"/>
                <a:cs typeface="+mn-lt"/>
              </a:rPr>
              <a:t>Structure</a:t>
            </a:r>
            <a:r>
              <a:rPr lang="en-US" sz="2000">
                <a:solidFill>
                  <a:srgbClr val="00B050"/>
                </a:solidFill>
                <a:latin typeface="Times New Roman"/>
                <a:ea typeface="+mn-lt"/>
                <a:cs typeface="+mn-lt"/>
              </a:rPr>
              <a:t>: </a:t>
            </a:r>
            <a:r>
              <a:rPr lang="en-US" sz="2000">
                <a:latin typeface="Times New Roman"/>
                <a:ea typeface="+mn-lt"/>
                <a:cs typeface="+mn-lt"/>
              </a:rPr>
              <a:t>In a bus topology, all devices are connected to a single, central communication line.</a:t>
            </a:r>
            <a:endParaRPr lang="en-US">
              <a:latin typeface="Times New Roman"/>
              <a:cs typeface="Times New Roman"/>
            </a:endParaRPr>
          </a:p>
          <a:p>
            <a:pPr marL="0" indent="0" algn="just">
              <a:spcBef>
                <a:spcPts val="0"/>
              </a:spcBef>
              <a:buNone/>
            </a:pPr>
            <a:endParaRPr lang="en-US" sz="2000">
              <a:solidFill>
                <a:srgbClr val="0070C0"/>
              </a:solidFill>
              <a:latin typeface="Times New Roman"/>
              <a:cs typeface="Times New Roman"/>
            </a:endParaRPr>
          </a:p>
          <a:p>
            <a:pPr marL="0" indent="0" algn="just">
              <a:spcBef>
                <a:spcPts val="0"/>
              </a:spcBef>
              <a:buNone/>
            </a:pPr>
            <a:r>
              <a:rPr lang="en-US" sz="2000" b="1">
                <a:solidFill>
                  <a:srgbClr val="0070C0"/>
                </a:solidFill>
                <a:latin typeface="Times New Roman"/>
                <a:cs typeface="Times New Roman"/>
              </a:rPr>
              <a:t>Advantages:</a:t>
            </a:r>
            <a:endParaRPr lang="en-US" sz="2000">
              <a:solidFill>
                <a:srgbClr val="0070C0"/>
              </a:solidFill>
              <a:latin typeface="Aptos"/>
              <a:cs typeface="Times New Roman"/>
            </a:endParaRPr>
          </a:p>
          <a:p>
            <a:pPr marL="0" indent="0" algn="just">
              <a:spcBef>
                <a:spcPts val="0"/>
              </a:spcBef>
              <a:buNone/>
            </a:pPr>
            <a:endParaRPr lang="en-US" sz="2000">
              <a:solidFill>
                <a:srgbClr val="0070C0"/>
              </a:solidFill>
              <a:latin typeface="Times New Roman"/>
              <a:cs typeface="Times New Roman"/>
            </a:endParaRPr>
          </a:p>
          <a:p>
            <a:pPr marL="285750" indent="-285750" algn="just">
              <a:spcBef>
                <a:spcPts val="0"/>
              </a:spcBef>
              <a:buFont typeface="Arial,Sans-Serif" panose="020B0604020202020204" pitchFamily="34" charset="0"/>
              <a:buChar char="•"/>
            </a:pPr>
            <a:r>
              <a:rPr lang="en-US" sz="1800" b="1">
                <a:latin typeface="Times New Roman"/>
                <a:cs typeface="Times New Roman"/>
              </a:rPr>
              <a:t>Cost-Effective </a:t>
            </a:r>
            <a:endParaRPr lang="en-US" b="1"/>
          </a:p>
          <a:p>
            <a:pPr marL="285750" indent="-285750" algn="just">
              <a:spcBef>
                <a:spcPts val="0"/>
              </a:spcBef>
              <a:buFont typeface="Arial,Sans-Serif" panose="020B0604020202020204" pitchFamily="34" charset="0"/>
            </a:pPr>
            <a:r>
              <a:rPr lang="en-US" sz="1800" b="1">
                <a:latin typeface="Times New Roman"/>
                <a:cs typeface="Times New Roman"/>
              </a:rPr>
              <a:t>Easy to Extend </a:t>
            </a:r>
          </a:p>
          <a:p>
            <a:pPr marL="285750" indent="-285750" algn="just">
              <a:spcBef>
                <a:spcPts val="0"/>
              </a:spcBef>
              <a:buFont typeface="Arial,Sans-Serif" panose="020B0604020202020204" pitchFamily="34" charset="0"/>
              <a:buChar char="•"/>
            </a:pPr>
            <a:endParaRPr lang="en-US" sz="1800">
              <a:latin typeface="Times New Roman"/>
              <a:cs typeface="Times New Roman"/>
            </a:endParaRPr>
          </a:p>
          <a:p>
            <a:pPr marL="0" indent="0" algn="just">
              <a:spcBef>
                <a:spcPts val="0"/>
              </a:spcBef>
              <a:buNone/>
            </a:pPr>
            <a:r>
              <a:rPr lang="en-US" sz="2000" b="1">
                <a:solidFill>
                  <a:srgbClr val="0070C0"/>
                </a:solidFill>
                <a:latin typeface="Times New Roman"/>
                <a:cs typeface="Times New Roman"/>
              </a:rPr>
              <a:t>Disadvantages</a:t>
            </a:r>
            <a:r>
              <a:rPr lang="en-US" sz="2000">
                <a:solidFill>
                  <a:srgbClr val="0070C0"/>
                </a:solidFill>
                <a:latin typeface="Times New Roman"/>
                <a:cs typeface="Times New Roman"/>
              </a:rPr>
              <a:t>: </a:t>
            </a:r>
          </a:p>
          <a:p>
            <a:pPr marL="0" indent="0" algn="just">
              <a:spcBef>
                <a:spcPts val="0"/>
              </a:spcBef>
              <a:buNone/>
            </a:pPr>
            <a:endParaRPr lang="en-US" sz="1800">
              <a:latin typeface="Times New Roman"/>
              <a:cs typeface="Times New Roman"/>
            </a:endParaRPr>
          </a:p>
          <a:p>
            <a:pPr marL="285750" indent="-285750" algn="just">
              <a:spcBef>
                <a:spcPts val="0"/>
              </a:spcBef>
              <a:buFont typeface="Arial,Sans-Serif" panose="020B0604020202020204" pitchFamily="34" charset="0"/>
            </a:pPr>
            <a:r>
              <a:rPr lang="en-US" sz="1800" b="1">
                <a:latin typeface="Times New Roman"/>
                <a:cs typeface="Times New Roman"/>
              </a:rPr>
              <a:t>Collision Issues </a:t>
            </a:r>
          </a:p>
          <a:p>
            <a:pPr marL="285750" indent="-285750" algn="just">
              <a:spcBef>
                <a:spcPts val="0"/>
              </a:spcBef>
              <a:buFont typeface="Arial,Sans-Serif" panose="020B0604020202020204" pitchFamily="34" charset="0"/>
            </a:pPr>
            <a:r>
              <a:rPr lang="en-US" sz="1800" b="1">
                <a:latin typeface="Times New Roman"/>
                <a:cs typeface="Times New Roman"/>
              </a:rPr>
              <a:t>Fault Sensitivity </a:t>
            </a:r>
          </a:p>
          <a:p>
            <a:pPr marL="285750" indent="-285750" algn="just">
              <a:spcBef>
                <a:spcPts val="0"/>
              </a:spcBef>
              <a:buFont typeface="Arial,Sans-Serif" panose="020B0604020202020204" pitchFamily="34" charset="0"/>
            </a:pPr>
            <a:r>
              <a:rPr lang="en-US" sz="1800" b="1">
                <a:latin typeface="Times New Roman"/>
                <a:cs typeface="Times New Roman"/>
              </a:rPr>
              <a:t>Limited Scalability </a:t>
            </a:r>
          </a:p>
          <a:p>
            <a:pPr marL="285750" indent="-285750" algn="just">
              <a:spcBef>
                <a:spcPts val="0"/>
              </a:spcBef>
              <a:buFont typeface="Arial,Sans-Serif" panose="020B0604020202020204" pitchFamily="34" charset="0"/>
              <a:buChar char="•"/>
            </a:pPr>
            <a:endParaRPr lang="en-US" sz="1800">
              <a:latin typeface="Times New Roman"/>
              <a:cs typeface="Times New Roman"/>
            </a:endParaRPr>
          </a:p>
          <a:p>
            <a:pPr marL="0" indent="0" algn="just">
              <a:spcBef>
                <a:spcPts val="0"/>
              </a:spcBef>
              <a:buNone/>
            </a:pPr>
            <a:r>
              <a:rPr lang="en-US" sz="2000" b="1">
                <a:solidFill>
                  <a:srgbClr val="00B050"/>
                </a:solidFill>
                <a:latin typeface="Times New Roman"/>
                <a:cs typeface="Times New Roman"/>
              </a:rPr>
              <a:t>Use Cases</a:t>
            </a:r>
            <a:r>
              <a:rPr lang="en-US" sz="2000">
                <a:solidFill>
                  <a:srgbClr val="00B050"/>
                </a:solidFill>
                <a:latin typeface="Times New Roman"/>
                <a:cs typeface="Times New Roman"/>
              </a:rPr>
              <a:t>:</a:t>
            </a:r>
            <a:r>
              <a:rPr lang="en-US" sz="1800">
                <a:latin typeface="Times New Roman"/>
                <a:cs typeface="Times New Roman"/>
              </a:rPr>
              <a:t> Rarely used today in Ethernet networks but may be found in small, where cost is a significant factor. </a:t>
            </a:r>
          </a:p>
          <a:p>
            <a:pPr algn="just"/>
            <a:endParaRPr lang="en-US" sz="1800">
              <a:latin typeface="Times New Roman"/>
              <a:cs typeface="Times New Roman"/>
            </a:endParaRPr>
          </a:p>
        </p:txBody>
      </p:sp>
      <p:pic>
        <p:nvPicPr>
          <p:cNvPr id="4" name="Picture 3" descr="network topology,BUS, RING, STAR, MESH, TREE Hierarchical, HYBRID">
            <a:extLst>
              <a:ext uri="{FF2B5EF4-FFF2-40B4-BE49-F238E27FC236}">
                <a16:creationId xmlns:a16="http://schemas.microsoft.com/office/drawing/2014/main" id="{5241E32E-25FA-5130-C392-9ACC213DB7CF}"/>
              </a:ext>
            </a:extLst>
          </p:cNvPr>
          <p:cNvPicPr>
            <a:picLocks noChangeAspect="1"/>
          </p:cNvPicPr>
          <p:nvPr/>
        </p:nvPicPr>
        <p:blipFill>
          <a:blip r:embed="rId2"/>
          <a:stretch>
            <a:fillRect/>
          </a:stretch>
        </p:blipFill>
        <p:spPr>
          <a:xfrm>
            <a:off x="6930493" y="2593456"/>
            <a:ext cx="4223252" cy="1731371"/>
          </a:xfrm>
          <a:prstGeom prst="rect">
            <a:avLst/>
          </a:prstGeom>
        </p:spPr>
      </p:pic>
    </p:spTree>
    <p:extLst>
      <p:ext uri="{BB962C8B-B14F-4D97-AF65-F5344CB8AC3E}">
        <p14:creationId xmlns:p14="http://schemas.microsoft.com/office/powerpoint/2010/main" val="304024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49A0-ACC6-CB18-B2A8-56B63AA94B13}"/>
              </a:ext>
            </a:extLst>
          </p:cNvPr>
          <p:cNvSpPr>
            <a:spLocks noGrp="1"/>
          </p:cNvSpPr>
          <p:nvPr>
            <p:ph type="title"/>
          </p:nvPr>
        </p:nvSpPr>
        <p:spPr>
          <a:xfrm>
            <a:off x="1043631" y="1422838"/>
            <a:ext cx="5265470" cy="545000"/>
          </a:xfrm>
        </p:spPr>
        <p:txBody>
          <a:bodyPr anchor="ctr">
            <a:normAutofit/>
          </a:bodyPr>
          <a:lstStyle/>
          <a:p>
            <a:r>
              <a:rPr lang="en-US" sz="3300" b="1">
                <a:latin typeface="Times New Roman"/>
                <a:cs typeface="Times New Roman"/>
              </a:rPr>
              <a:t>Ethernet Topologies(STAR)</a:t>
            </a:r>
            <a:endParaRPr lang="en-US" sz="3300">
              <a:latin typeface="Times New Roman"/>
              <a:cs typeface="Times New Roman"/>
            </a:endParaRPr>
          </a:p>
          <a:p>
            <a:endParaRPr lang="en-US" sz="3300">
              <a:latin typeface="Times New Roman"/>
              <a:cs typeface="Times New Roman"/>
            </a:endParaRPr>
          </a:p>
          <a:p>
            <a:endParaRPr lang="en-US" sz="3300">
              <a:latin typeface="Times New Roman"/>
              <a:cs typeface="Times New Roman"/>
            </a:endParaRPr>
          </a:p>
        </p:txBody>
      </p:sp>
      <p:sp>
        <p:nvSpPr>
          <p:cNvPr id="3" name="Content Placeholder 2">
            <a:extLst>
              <a:ext uri="{FF2B5EF4-FFF2-40B4-BE49-F238E27FC236}">
                <a16:creationId xmlns:a16="http://schemas.microsoft.com/office/drawing/2014/main" id="{61DE9EE8-10EB-AD01-2AB4-27CC7A055A30}"/>
              </a:ext>
            </a:extLst>
          </p:cNvPr>
          <p:cNvSpPr>
            <a:spLocks noGrp="1"/>
          </p:cNvSpPr>
          <p:nvPr>
            <p:ph idx="1"/>
          </p:nvPr>
        </p:nvSpPr>
        <p:spPr>
          <a:xfrm>
            <a:off x="1045029" y="2524721"/>
            <a:ext cx="4991629" cy="3677123"/>
          </a:xfrm>
        </p:spPr>
        <p:txBody>
          <a:bodyPr vert="horz" lIns="91440" tIns="45720" rIns="91440" bIns="45720" rtlCol="0" anchor="ctr">
            <a:normAutofit/>
          </a:bodyPr>
          <a:lstStyle/>
          <a:p>
            <a:pPr marL="0" indent="0" algn="just">
              <a:buNone/>
            </a:pPr>
            <a:r>
              <a:rPr lang="en-US" sz="1800" b="1">
                <a:solidFill>
                  <a:srgbClr val="00B050"/>
                </a:solidFill>
                <a:latin typeface="Times New Roman"/>
                <a:ea typeface="+mn-lt"/>
                <a:cs typeface="+mn-lt"/>
              </a:rPr>
              <a:t>Structure:</a:t>
            </a:r>
            <a:r>
              <a:rPr lang="en-US" sz="1600">
                <a:latin typeface="Times New Roman"/>
                <a:ea typeface="+mn-lt"/>
                <a:cs typeface="+mn-lt"/>
              </a:rPr>
              <a:t> </a:t>
            </a:r>
            <a:r>
              <a:rPr lang="en-US" sz="1500">
                <a:latin typeface="Times New Roman"/>
                <a:ea typeface="+mn-lt"/>
                <a:cs typeface="+mn-lt"/>
              </a:rPr>
              <a:t>In star topology, each device on the network is connected to a central hub or switch. </a:t>
            </a:r>
            <a:endParaRPr lang="en-US" sz="1500">
              <a:latin typeface="Times New Roman"/>
              <a:cs typeface="Times New Roman"/>
            </a:endParaRPr>
          </a:p>
          <a:p>
            <a:pPr marL="0" indent="0" algn="just">
              <a:buNone/>
            </a:pPr>
            <a:r>
              <a:rPr lang="en-US" sz="1800" b="1">
                <a:solidFill>
                  <a:srgbClr val="0070C0"/>
                </a:solidFill>
                <a:latin typeface="Times New Roman"/>
                <a:ea typeface="+mn-lt"/>
                <a:cs typeface="+mn-lt"/>
              </a:rPr>
              <a:t>Advantages</a:t>
            </a:r>
            <a:r>
              <a:rPr lang="en-US" sz="1800">
                <a:solidFill>
                  <a:srgbClr val="0070C0"/>
                </a:solidFill>
                <a:latin typeface="Times New Roman"/>
                <a:ea typeface="+mn-lt"/>
                <a:cs typeface="+mn-lt"/>
              </a:rPr>
              <a:t>:</a:t>
            </a:r>
            <a:endParaRPr lang="en-US" sz="1800">
              <a:solidFill>
                <a:srgbClr val="0070C0"/>
              </a:solidFill>
              <a:latin typeface="Times New Roman"/>
              <a:cs typeface="Times New Roman"/>
            </a:endParaRPr>
          </a:p>
          <a:p>
            <a:pPr marL="971550" lvl="1" indent="-285750" algn="just">
              <a:buFont typeface="Arial"/>
            </a:pPr>
            <a:r>
              <a:rPr lang="en-US" sz="1500" b="1">
                <a:latin typeface="Times New Roman"/>
                <a:ea typeface="+mn-lt"/>
                <a:cs typeface="+mn-lt"/>
              </a:rPr>
              <a:t>Fault Tolerance</a:t>
            </a:r>
          </a:p>
          <a:p>
            <a:pPr marL="971550" lvl="1" indent="-285750" algn="just">
              <a:buFont typeface="Arial"/>
            </a:pPr>
            <a:r>
              <a:rPr lang="en-US" sz="1500" b="1">
                <a:latin typeface="Times New Roman"/>
                <a:ea typeface="+mn-lt"/>
                <a:cs typeface="+mn-lt"/>
              </a:rPr>
              <a:t>Scalability</a:t>
            </a:r>
          </a:p>
          <a:p>
            <a:pPr marL="971550" lvl="1" indent="-285750" algn="just">
              <a:buFont typeface="Arial"/>
            </a:pPr>
            <a:r>
              <a:rPr lang="en-US" sz="1500" b="1">
                <a:latin typeface="Times New Roman"/>
                <a:ea typeface="+mn-lt"/>
                <a:cs typeface="+mn-lt"/>
              </a:rPr>
              <a:t>Efficient Data Management</a:t>
            </a:r>
            <a:endParaRPr lang="en-US" sz="1500">
              <a:latin typeface="Times New Roman"/>
              <a:ea typeface="+mn-lt"/>
              <a:cs typeface="+mn-lt"/>
            </a:endParaRPr>
          </a:p>
          <a:p>
            <a:pPr marL="0" indent="0" algn="just">
              <a:buNone/>
            </a:pPr>
            <a:r>
              <a:rPr lang="en-US" sz="1800" b="1">
                <a:solidFill>
                  <a:srgbClr val="0070C0"/>
                </a:solidFill>
                <a:latin typeface="Times New Roman"/>
                <a:ea typeface="+mn-lt"/>
                <a:cs typeface="+mn-lt"/>
              </a:rPr>
              <a:t>Disadvantages</a:t>
            </a:r>
            <a:r>
              <a:rPr lang="en-US" sz="1800">
                <a:solidFill>
                  <a:srgbClr val="0070C0"/>
                </a:solidFill>
                <a:latin typeface="Times New Roman"/>
                <a:ea typeface="+mn-lt"/>
                <a:cs typeface="+mn-lt"/>
              </a:rPr>
              <a:t>:</a:t>
            </a:r>
            <a:endParaRPr lang="en-US" sz="1800">
              <a:solidFill>
                <a:srgbClr val="0070C0"/>
              </a:solidFill>
              <a:latin typeface="Times New Roman"/>
              <a:cs typeface="Times New Roman"/>
            </a:endParaRPr>
          </a:p>
          <a:p>
            <a:pPr marL="971550" lvl="1" indent="-285750" algn="just">
              <a:buFont typeface="Arial"/>
            </a:pPr>
            <a:r>
              <a:rPr lang="en-US" sz="1500" b="1">
                <a:latin typeface="Times New Roman"/>
                <a:ea typeface="+mn-lt"/>
                <a:cs typeface="+mn-lt"/>
              </a:rPr>
              <a:t>Central Point of Failure</a:t>
            </a:r>
            <a:endParaRPr lang="en-US" sz="1500">
              <a:latin typeface="Times New Roman"/>
              <a:ea typeface="+mn-lt"/>
              <a:cs typeface="+mn-lt"/>
            </a:endParaRPr>
          </a:p>
          <a:p>
            <a:pPr marL="971550" lvl="1" indent="-285750" algn="just">
              <a:buFont typeface="Arial"/>
            </a:pPr>
            <a:r>
              <a:rPr lang="en-US" sz="1500" b="1">
                <a:latin typeface="Times New Roman"/>
                <a:ea typeface="+mn-lt"/>
                <a:cs typeface="+mn-lt"/>
              </a:rPr>
              <a:t>Cost</a:t>
            </a:r>
            <a:endParaRPr lang="en-US" sz="1500">
              <a:latin typeface="Times New Roman"/>
              <a:cs typeface="Times New Roman"/>
            </a:endParaRPr>
          </a:p>
          <a:p>
            <a:pPr marL="0" indent="0" algn="just">
              <a:buNone/>
            </a:pPr>
            <a:r>
              <a:rPr lang="en-US" sz="1800" b="1">
                <a:solidFill>
                  <a:srgbClr val="00B050"/>
                </a:solidFill>
                <a:latin typeface="Times New Roman"/>
                <a:ea typeface="+mn-lt"/>
                <a:cs typeface="+mn-lt"/>
              </a:rPr>
              <a:t>Use Cases</a:t>
            </a:r>
            <a:r>
              <a:rPr lang="en-US" sz="1800">
                <a:solidFill>
                  <a:srgbClr val="00B050"/>
                </a:solidFill>
                <a:latin typeface="Times New Roman"/>
                <a:ea typeface="+mn-lt"/>
                <a:cs typeface="+mn-lt"/>
              </a:rPr>
              <a:t>:</a:t>
            </a:r>
            <a:r>
              <a:rPr lang="en-US" sz="1600">
                <a:latin typeface="Times New Roman"/>
                <a:ea typeface="+mn-lt"/>
                <a:cs typeface="+mn-lt"/>
              </a:rPr>
              <a:t> </a:t>
            </a:r>
            <a:r>
              <a:rPr lang="en-US" sz="1500">
                <a:latin typeface="Times New Roman"/>
                <a:ea typeface="+mn-lt"/>
                <a:cs typeface="+mn-lt"/>
              </a:rPr>
              <a:t>Star topology is the most common structure for Ethernet networks today, used in homes, offices, and data centers due to its reliability and ease of expansion.</a:t>
            </a:r>
          </a:p>
          <a:p>
            <a:pPr marL="0" indent="0" algn="just">
              <a:buNone/>
            </a:pPr>
            <a:endParaRPr lang="en-US" sz="1500">
              <a:latin typeface="Times New Roman"/>
              <a:cs typeface="Times New Roman"/>
            </a:endParaRPr>
          </a:p>
        </p:txBody>
      </p:sp>
      <p:pic>
        <p:nvPicPr>
          <p:cNvPr id="5" name="Graphic 4" descr="What is Star Topology | TEKTELIC Glossary">
            <a:extLst>
              <a:ext uri="{FF2B5EF4-FFF2-40B4-BE49-F238E27FC236}">
                <a16:creationId xmlns:a16="http://schemas.microsoft.com/office/drawing/2014/main" id="{DB8A281C-799C-2ECA-04B7-F9E3599753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0493" y="1985461"/>
            <a:ext cx="4223252" cy="2947361"/>
          </a:xfrm>
          <a:prstGeom prst="rect">
            <a:avLst/>
          </a:prstGeom>
        </p:spPr>
      </p:pic>
    </p:spTree>
    <p:extLst>
      <p:ext uri="{BB962C8B-B14F-4D97-AF65-F5344CB8AC3E}">
        <p14:creationId xmlns:p14="http://schemas.microsoft.com/office/powerpoint/2010/main" val="4204745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12B24-1C94-C0A1-BD0C-4E04DB5CA009}"/>
              </a:ext>
            </a:extLst>
          </p:cNvPr>
          <p:cNvSpPr>
            <a:spLocks noGrp="1"/>
          </p:cNvSpPr>
          <p:nvPr>
            <p:ph type="title"/>
          </p:nvPr>
        </p:nvSpPr>
        <p:spPr>
          <a:xfrm>
            <a:off x="843445" y="1493872"/>
            <a:ext cx="5478572" cy="1035781"/>
          </a:xfrm>
        </p:spPr>
        <p:txBody>
          <a:bodyPr anchor="ctr">
            <a:normAutofit/>
          </a:bodyPr>
          <a:lstStyle/>
          <a:p>
            <a:r>
              <a:rPr lang="en-US" sz="3300" b="1">
                <a:latin typeface="Times New Roman"/>
                <a:cs typeface="Times New Roman"/>
              </a:rPr>
              <a:t>Ethernet Topologies(MESH)</a:t>
            </a:r>
            <a:endParaRPr lang="en-US" sz="3300">
              <a:latin typeface="Times New Roman"/>
              <a:cs typeface="Times New Roman"/>
            </a:endParaRPr>
          </a:p>
          <a:p>
            <a:endParaRPr lang="en-US" sz="3300">
              <a:latin typeface="Times New Roman"/>
              <a:cs typeface="Times New Roman"/>
            </a:endParaRPr>
          </a:p>
          <a:p>
            <a:endParaRPr lang="en-US" sz="3300">
              <a:latin typeface="Times New Roman"/>
              <a:cs typeface="Times New Roman"/>
            </a:endParaRPr>
          </a:p>
          <a:p>
            <a:endParaRPr lang="en-US" sz="3300"/>
          </a:p>
        </p:txBody>
      </p:sp>
      <p:sp>
        <p:nvSpPr>
          <p:cNvPr id="3" name="Content Placeholder 2">
            <a:extLst>
              <a:ext uri="{FF2B5EF4-FFF2-40B4-BE49-F238E27FC236}">
                <a16:creationId xmlns:a16="http://schemas.microsoft.com/office/drawing/2014/main" id="{05A547A6-19D8-626D-CE25-1EF1E34ED567}"/>
              </a:ext>
            </a:extLst>
          </p:cNvPr>
          <p:cNvSpPr>
            <a:spLocks noGrp="1"/>
          </p:cNvSpPr>
          <p:nvPr>
            <p:ph idx="1"/>
          </p:nvPr>
        </p:nvSpPr>
        <p:spPr>
          <a:xfrm>
            <a:off x="728605" y="2531179"/>
            <a:ext cx="4991629" cy="3677123"/>
          </a:xfrm>
        </p:spPr>
        <p:txBody>
          <a:bodyPr vert="horz" lIns="91440" tIns="45720" rIns="91440" bIns="45720" rtlCol="0" anchor="ctr">
            <a:normAutofit fontScale="92500"/>
          </a:bodyPr>
          <a:lstStyle/>
          <a:p>
            <a:pPr marL="0" indent="0" algn="just">
              <a:buNone/>
            </a:pPr>
            <a:r>
              <a:rPr lang="en-US" sz="1800" b="1">
                <a:solidFill>
                  <a:srgbClr val="00B050"/>
                </a:solidFill>
                <a:latin typeface="Times New Roman"/>
                <a:ea typeface="+mn-lt"/>
                <a:cs typeface="+mn-lt"/>
              </a:rPr>
              <a:t>Structure</a:t>
            </a:r>
            <a:r>
              <a:rPr lang="en-US" sz="1800">
                <a:solidFill>
                  <a:srgbClr val="00B050"/>
                </a:solidFill>
                <a:latin typeface="Times New Roman"/>
                <a:ea typeface="+mn-lt"/>
                <a:cs typeface="+mn-lt"/>
              </a:rPr>
              <a:t>:</a:t>
            </a:r>
            <a:r>
              <a:rPr lang="en-US" sz="1500">
                <a:latin typeface="Times New Roman"/>
                <a:ea typeface="+mn-lt"/>
                <a:cs typeface="+mn-lt"/>
              </a:rPr>
              <a:t> In a mesh topology, each device is connected directly to other devices on the network, creating multiple paths for data to travel.</a:t>
            </a:r>
            <a:endParaRPr lang="en-US" sz="1500">
              <a:latin typeface="Times New Roman"/>
              <a:cs typeface="Times New Roman"/>
            </a:endParaRPr>
          </a:p>
          <a:p>
            <a:pPr marL="0" indent="0" algn="just">
              <a:buNone/>
            </a:pPr>
            <a:r>
              <a:rPr lang="en-US" sz="1800" b="1">
                <a:solidFill>
                  <a:srgbClr val="0070C0"/>
                </a:solidFill>
                <a:latin typeface="Times New Roman"/>
                <a:ea typeface="+mn-lt"/>
                <a:cs typeface="+mn-lt"/>
              </a:rPr>
              <a:t>Advantages</a:t>
            </a:r>
            <a:r>
              <a:rPr lang="en-US" sz="1800">
                <a:solidFill>
                  <a:srgbClr val="0070C0"/>
                </a:solidFill>
                <a:latin typeface="Times New Roman"/>
                <a:ea typeface="+mn-lt"/>
                <a:cs typeface="+mn-lt"/>
              </a:rPr>
              <a:t>:</a:t>
            </a:r>
            <a:endParaRPr lang="en-US" sz="1800">
              <a:solidFill>
                <a:srgbClr val="0070C0"/>
              </a:solidFill>
              <a:latin typeface="Times New Roman"/>
              <a:cs typeface="Times New Roman"/>
            </a:endParaRPr>
          </a:p>
          <a:p>
            <a:pPr algn="just"/>
            <a:r>
              <a:rPr lang="en-US" sz="1500" b="1">
                <a:latin typeface="Times New Roman"/>
                <a:ea typeface="+mn-lt"/>
                <a:cs typeface="+mn-lt"/>
              </a:rPr>
              <a:t>Redundancy and Fault Tolerance</a:t>
            </a:r>
            <a:endParaRPr lang="en-US" sz="1500">
              <a:latin typeface="Times New Roman"/>
              <a:ea typeface="+mn-lt"/>
              <a:cs typeface="+mn-lt"/>
            </a:endParaRPr>
          </a:p>
          <a:p>
            <a:pPr algn="just"/>
            <a:r>
              <a:rPr lang="en-US" sz="1500" b="1">
                <a:latin typeface="Times New Roman"/>
                <a:ea typeface="+mn-lt"/>
                <a:cs typeface="+mn-lt"/>
              </a:rPr>
              <a:t>Optimal Traffic Flow.</a:t>
            </a:r>
            <a:endParaRPr lang="en-US" sz="1500">
              <a:latin typeface="Times New Roman"/>
              <a:ea typeface="+mn-lt"/>
              <a:cs typeface="+mn-lt"/>
            </a:endParaRPr>
          </a:p>
          <a:p>
            <a:pPr marL="0" indent="0" algn="just">
              <a:buNone/>
            </a:pPr>
            <a:r>
              <a:rPr lang="en-US" sz="1800" b="1">
                <a:solidFill>
                  <a:srgbClr val="0070C0"/>
                </a:solidFill>
                <a:latin typeface="Times New Roman"/>
                <a:ea typeface="+mn-lt"/>
                <a:cs typeface="+mn-lt"/>
              </a:rPr>
              <a:t>Disadvantages</a:t>
            </a:r>
            <a:r>
              <a:rPr lang="en-US" sz="1800">
                <a:solidFill>
                  <a:srgbClr val="0070C0"/>
                </a:solidFill>
                <a:latin typeface="Times New Roman"/>
                <a:ea typeface="+mn-lt"/>
                <a:cs typeface="+mn-lt"/>
              </a:rPr>
              <a:t>:</a:t>
            </a:r>
            <a:endParaRPr lang="en-US" sz="1500">
              <a:solidFill>
                <a:srgbClr val="0070C0"/>
              </a:solidFill>
              <a:latin typeface="Times New Roman"/>
              <a:cs typeface="Times New Roman"/>
            </a:endParaRPr>
          </a:p>
          <a:p>
            <a:pPr algn="just"/>
            <a:r>
              <a:rPr lang="en-US" sz="1500" b="1">
                <a:latin typeface="Times New Roman"/>
                <a:ea typeface="+mn-lt"/>
                <a:cs typeface="+mn-lt"/>
              </a:rPr>
              <a:t>Complexity and Cost</a:t>
            </a:r>
            <a:endParaRPr lang="en-US" sz="1500">
              <a:latin typeface="Times New Roman"/>
              <a:ea typeface="+mn-lt"/>
              <a:cs typeface="+mn-lt"/>
            </a:endParaRPr>
          </a:p>
          <a:p>
            <a:pPr algn="just"/>
            <a:r>
              <a:rPr lang="en-US" sz="1500" b="1">
                <a:latin typeface="Times New Roman"/>
                <a:ea typeface="+mn-lt"/>
                <a:cs typeface="+mn-lt"/>
              </a:rPr>
              <a:t>High Resource Requirement</a:t>
            </a:r>
            <a:endParaRPr lang="en-US" sz="1500">
              <a:latin typeface="Times New Roman"/>
              <a:ea typeface="+mn-lt"/>
              <a:cs typeface="+mn-lt"/>
            </a:endParaRPr>
          </a:p>
          <a:p>
            <a:pPr marL="0" indent="0" algn="just">
              <a:buNone/>
            </a:pPr>
            <a:r>
              <a:rPr lang="en-US" sz="1800" b="1">
                <a:solidFill>
                  <a:srgbClr val="00B050"/>
                </a:solidFill>
                <a:latin typeface="Times New Roman"/>
                <a:ea typeface="+mn-lt"/>
                <a:cs typeface="+mn-lt"/>
              </a:rPr>
              <a:t>Use Cases</a:t>
            </a:r>
            <a:r>
              <a:rPr lang="en-US" sz="1800">
                <a:solidFill>
                  <a:srgbClr val="00B050"/>
                </a:solidFill>
                <a:latin typeface="Times New Roman"/>
                <a:ea typeface="+mn-lt"/>
                <a:cs typeface="+mn-lt"/>
              </a:rPr>
              <a:t>:</a:t>
            </a:r>
            <a:r>
              <a:rPr lang="en-US" sz="1500">
                <a:latin typeface="Times New Roman"/>
                <a:ea typeface="+mn-lt"/>
                <a:cs typeface="+mn-lt"/>
              </a:rPr>
              <a:t> Mesh topology is uncommon in standard Ethernet networks but is used in scenarios where requiring high availability and reliability, such as data centers, critical infrastructure, and wireless networks (e.g., Wi-Fi mesh networks).</a:t>
            </a:r>
            <a:endParaRPr lang="en-US" sz="1500">
              <a:latin typeface="Times New Roman"/>
              <a:cs typeface="Times New Roman"/>
            </a:endParaRPr>
          </a:p>
          <a:p>
            <a:pPr algn="just"/>
            <a:endParaRPr lang="en-US" sz="1500"/>
          </a:p>
        </p:txBody>
      </p:sp>
      <p:pic>
        <p:nvPicPr>
          <p:cNvPr id="5" name="Picture 4" descr="6 Best Network Topologies Explained - Pros &amp; Cons [Includes Diagrams]">
            <a:extLst>
              <a:ext uri="{FF2B5EF4-FFF2-40B4-BE49-F238E27FC236}">
                <a16:creationId xmlns:a16="http://schemas.microsoft.com/office/drawing/2014/main" id="{29D38A07-7B30-D840-DBDB-6568FA0595FB}"/>
              </a:ext>
            </a:extLst>
          </p:cNvPr>
          <p:cNvPicPr>
            <a:picLocks noChangeAspect="1"/>
          </p:cNvPicPr>
          <p:nvPr/>
        </p:nvPicPr>
        <p:blipFill>
          <a:blip r:embed="rId2"/>
          <a:stretch>
            <a:fillRect/>
          </a:stretch>
        </p:blipFill>
        <p:spPr>
          <a:xfrm>
            <a:off x="6930493" y="2403329"/>
            <a:ext cx="4223252" cy="2111626"/>
          </a:xfrm>
          <a:prstGeom prst="rect">
            <a:avLst/>
          </a:prstGeom>
        </p:spPr>
      </p:pic>
    </p:spTree>
    <p:extLst>
      <p:ext uri="{BB962C8B-B14F-4D97-AF65-F5344CB8AC3E}">
        <p14:creationId xmlns:p14="http://schemas.microsoft.com/office/powerpoint/2010/main" val="88090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2241-0417-A14E-3018-D523ED368F5E}"/>
              </a:ext>
            </a:extLst>
          </p:cNvPr>
          <p:cNvSpPr>
            <a:spLocks noGrp="1"/>
          </p:cNvSpPr>
          <p:nvPr>
            <p:ph type="title"/>
          </p:nvPr>
        </p:nvSpPr>
        <p:spPr>
          <a:xfrm>
            <a:off x="387260" y="25833"/>
            <a:ext cx="5320225" cy="2444410"/>
          </a:xfrm>
        </p:spPr>
        <p:txBody>
          <a:bodyPr anchor="ctr">
            <a:normAutofit/>
          </a:bodyPr>
          <a:lstStyle/>
          <a:p>
            <a:pPr marL="571500" indent="-571500">
              <a:buFont typeface="Wingdings"/>
              <a:buChar char="Ø"/>
            </a:pPr>
            <a:r>
              <a:rPr lang="en-US" sz="4000">
                <a:latin typeface="Times New Roman"/>
                <a:ea typeface="+mj-lt"/>
                <a:cs typeface="+mj-lt"/>
              </a:rPr>
              <a:t>Ethernet Hardware Components</a:t>
            </a:r>
            <a:endParaRPr lang="en-US" sz="4000">
              <a:latin typeface="Times New Roman"/>
              <a:cs typeface="Times New Roman"/>
            </a:endParaRPr>
          </a:p>
        </p:txBody>
      </p:sp>
      <p:sp>
        <p:nvSpPr>
          <p:cNvPr id="3" name="Content Placeholder 2">
            <a:extLst>
              <a:ext uri="{FF2B5EF4-FFF2-40B4-BE49-F238E27FC236}">
                <a16:creationId xmlns:a16="http://schemas.microsoft.com/office/drawing/2014/main" id="{CECC7850-41BF-E2C9-8927-91149540FE59}"/>
              </a:ext>
            </a:extLst>
          </p:cNvPr>
          <p:cNvSpPr>
            <a:spLocks noGrp="1"/>
          </p:cNvSpPr>
          <p:nvPr>
            <p:ph idx="1"/>
          </p:nvPr>
        </p:nvSpPr>
        <p:spPr>
          <a:xfrm>
            <a:off x="761803" y="2470244"/>
            <a:ext cx="4080361" cy="3769834"/>
          </a:xfrm>
        </p:spPr>
        <p:txBody>
          <a:bodyPr vert="horz" lIns="91440" tIns="45720" rIns="91440" bIns="45720" rtlCol="0" anchor="ctr">
            <a:normAutofit fontScale="92500" lnSpcReduction="10000"/>
          </a:bodyPr>
          <a:lstStyle/>
          <a:p>
            <a:pPr algn="just"/>
            <a:r>
              <a:rPr lang="en-US" sz="1900" b="1">
                <a:latin typeface="Times New Roman"/>
                <a:ea typeface="+mn-lt"/>
                <a:cs typeface="+mn-lt"/>
              </a:rPr>
              <a:t>Network Interface Card (NIC)</a:t>
            </a:r>
            <a:r>
              <a:rPr lang="en-US" sz="1900">
                <a:latin typeface="Times New Roman"/>
                <a:ea typeface="+mn-lt"/>
                <a:cs typeface="+mn-lt"/>
              </a:rPr>
              <a:t>: Allows devices to connect to Ethernet networks.</a:t>
            </a:r>
          </a:p>
          <a:p>
            <a:pPr algn="just"/>
            <a:r>
              <a:rPr lang="en-US" sz="1900" b="1">
                <a:latin typeface="Times New Roman"/>
                <a:ea typeface="+mn-lt"/>
                <a:cs typeface="+mn-lt"/>
              </a:rPr>
              <a:t>Ethernet Switch</a:t>
            </a:r>
            <a:r>
              <a:rPr lang="en-US" sz="1900">
                <a:latin typeface="Times New Roman"/>
                <a:ea typeface="+mn-lt"/>
                <a:cs typeface="+mn-lt"/>
              </a:rPr>
              <a:t>: Provides multiple Ethernet ports for connecting devices within a network, directing data traffic efficiently.</a:t>
            </a:r>
            <a:endParaRPr lang="en-US">
              <a:latin typeface="Times New Roman"/>
              <a:cs typeface="Times New Roman"/>
            </a:endParaRPr>
          </a:p>
          <a:p>
            <a:pPr algn="just"/>
            <a:r>
              <a:rPr lang="en-US" sz="1900" b="1">
                <a:latin typeface="Times New Roman"/>
                <a:ea typeface="+mn-lt"/>
                <a:cs typeface="+mn-lt"/>
              </a:rPr>
              <a:t>Hub</a:t>
            </a:r>
            <a:r>
              <a:rPr lang="en-US" sz="1900">
                <a:latin typeface="Times New Roman"/>
                <a:ea typeface="+mn-lt"/>
                <a:cs typeface="+mn-lt"/>
              </a:rPr>
              <a:t>: As a simpler, older device that connects multiple Ethernet devices, sending data to all ports without directing traffic.</a:t>
            </a:r>
            <a:endParaRPr lang="en-US">
              <a:latin typeface="Times New Roman"/>
              <a:ea typeface="+mn-lt"/>
              <a:cs typeface="+mn-lt"/>
            </a:endParaRPr>
          </a:p>
          <a:p>
            <a:pPr algn="just"/>
            <a:r>
              <a:rPr lang="en-US" sz="1900" b="1">
                <a:latin typeface="Times New Roman"/>
                <a:ea typeface="+mn-lt"/>
                <a:cs typeface="+mn-lt"/>
              </a:rPr>
              <a:t>Router</a:t>
            </a:r>
            <a:r>
              <a:rPr lang="en-US" sz="1900">
                <a:latin typeface="Times New Roman"/>
                <a:ea typeface="+mn-lt"/>
                <a:cs typeface="+mn-lt"/>
              </a:rPr>
              <a:t>: Connects local networks to the internet and directs data between devices in a network.</a:t>
            </a:r>
            <a:endParaRPr lang="en-US">
              <a:latin typeface="Times New Roman"/>
              <a:ea typeface="+mn-lt"/>
              <a:cs typeface="+mn-lt"/>
            </a:endParaRPr>
          </a:p>
          <a:p>
            <a:pPr algn="just"/>
            <a:endParaRPr lang="en-US" sz="1900">
              <a:latin typeface="Times New Roman"/>
              <a:cs typeface="Times New Roman"/>
            </a:endParaRPr>
          </a:p>
        </p:txBody>
      </p:sp>
      <p:pic>
        <p:nvPicPr>
          <p:cNvPr id="6" name="Picture 5">
            <a:extLst>
              <a:ext uri="{FF2B5EF4-FFF2-40B4-BE49-F238E27FC236}">
                <a16:creationId xmlns:a16="http://schemas.microsoft.com/office/drawing/2014/main" id="{2865B3AA-3708-288F-F379-CC5EE5A7D434}"/>
              </a:ext>
            </a:extLst>
          </p:cNvPr>
          <p:cNvPicPr>
            <a:picLocks noChangeAspect="1"/>
          </p:cNvPicPr>
          <p:nvPr/>
        </p:nvPicPr>
        <p:blipFill>
          <a:blip r:embed="rId2"/>
          <a:stretch>
            <a:fillRect/>
          </a:stretch>
        </p:blipFill>
        <p:spPr>
          <a:xfrm>
            <a:off x="6096000" y="755217"/>
            <a:ext cx="5334197" cy="5347567"/>
          </a:xfrm>
          <a:prstGeom prst="rect">
            <a:avLst/>
          </a:prstGeom>
        </p:spPr>
      </p:pic>
    </p:spTree>
    <p:extLst>
      <p:ext uri="{BB962C8B-B14F-4D97-AF65-F5344CB8AC3E}">
        <p14:creationId xmlns:p14="http://schemas.microsoft.com/office/powerpoint/2010/main" val="2801717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2214-15C8-BFCA-7FCD-ECADF44E6CB6}"/>
              </a:ext>
            </a:extLst>
          </p:cNvPr>
          <p:cNvSpPr>
            <a:spLocks noGrp="1"/>
          </p:cNvSpPr>
          <p:nvPr>
            <p:ph type="title"/>
          </p:nvPr>
        </p:nvSpPr>
        <p:spPr>
          <a:xfrm>
            <a:off x="589560" y="856180"/>
            <a:ext cx="5279408" cy="1128068"/>
          </a:xfrm>
        </p:spPr>
        <p:txBody>
          <a:bodyPr anchor="ctr">
            <a:normAutofit/>
          </a:bodyPr>
          <a:lstStyle/>
          <a:p>
            <a:pPr marL="571500" indent="-571500">
              <a:buFont typeface="Wingdings"/>
              <a:buChar char="Ø"/>
            </a:pPr>
            <a:r>
              <a:rPr lang="en-US" sz="4000">
                <a:latin typeface="Times New Roman"/>
                <a:ea typeface="+mj-lt"/>
                <a:cs typeface="+mj-lt"/>
              </a:rPr>
              <a:t>How Ethernet Works</a:t>
            </a:r>
            <a:endParaRPr lang="en-US" sz="4000">
              <a:latin typeface="Times New Roman"/>
              <a:cs typeface="Times New Roman"/>
            </a:endParaRPr>
          </a:p>
        </p:txBody>
      </p:sp>
      <p:sp>
        <p:nvSpPr>
          <p:cNvPr id="3" name="Content Placeholder 2">
            <a:extLst>
              <a:ext uri="{FF2B5EF4-FFF2-40B4-BE49-F238E27FC236}">
                <a16:creationId xmlns:a16="http://schemas.microsoft.com/office/drawing/2014/main" id="{B0FC6B45-59BE-FFCC-CD3B-02D9DC07C0B0}"/>
              </a:ext>
            </a:extLst>
          </p:cNvPr>
          <p:cNvSpPr>
            <a:spLocks noGrp="1"/>
          </p:cNvSpPr>
          <p:nvPr>
            <p:ph idx="1"/>
          </p:nvPr>
        </p:nvSpPr>
        <p:spPr>
          <a:xfrm>
            <a:off x="590719" y="2330505"/>
            <a:ext cx="5278066" cy="3979585"/>
          </a:xfrm>
        </p:spPr>
        <p:txBody>
          <a:bodyPr vert="horz" lIns="91440" tIns="45720" rIns="91440" bIns="45720" rtlCol="0" anchor="ctr">
            <a:normAutofit lnSpcReduction="10000"/>
          </a:bodyPr>
          <a:lstStyle/>
          <a:p>
            <a:pPr marL="0" indent="0" algn="just">
              <a:buNone/>
            </a:pPr>
            <a:endParaRPr lang="en-US" sz="1600">
              <a:latin typeface="Times New Roman"/>
              <a:cs typeface="Times New Roman"/>
            </a:endParaRPr>
          </a:p>
          <a:p>
            <a:pPr lvl="1" algn="just"/>
            <a:r>
              <a:rPr lang="en-US" sz="1600" b="1">
                <a:latin typeface="Times New Roman"/>
                <a:ea typeface="+mn-lt"/>
                <a:cs typeface="+mn-lt"/>
              </a:rPr>
              <a:t>Physical Connection:</a:t>
            </a:r>
            <a:r>
              <a:rPr lang="en-US" sz="1600">
                <a:latin typeface="Times New Roman"/>
                <a:ea typeface="+mn-lt"/>
                <a:cs typeface="+mn-lt"/>
              </a:rPr>
              <a:t> Ethernet cables connect through a switch or router.</a:t>
            </a:r>
            <a:endParaRPr lang="en-US" sz="1600">
              <a:latin typeface="Times New Roman"/>
              <a:cs typeface="Times New Roman"/>
            </a:endParaRPr>
          </a:p>
          <a:p>
            <a:pPr lvl="1" algn="just"/>
            <a:r>
              <a:rPr lang="en-US" sz="1600" b="1">
                <a:latin typeface="Times New Roman"/>
                <a:ea typeface="+mn-lt"/>
                <a:cs typeface="+mn-lt"/>
              </a:rPr>
              <a:t>MAC addresses:</a:t>
            </a:r>
            <a:r>
              <a:rPr lang="en-US" sz="1600">
                <a:latin typeface="Times New Roman"/>
                <a:ea typeface="+mn-lt"/>
                <a:cs typeface="+mn-lt"/>
              </a:rPr>
              <a:t> Each device has a unique MAC address for identification on the network.</a:t>
            </a:r>
            <a:endParaRPr lang="en-US" sz="1600">
              <a:latin typeface="Times New Roman"/>
              <a:cs typeface="Times New Roman"/>
            </a:endParaRPr>
          </a:p>
          <a:p>
            <a:pPr lvl="1" algn="just"/>
            <a:r>
              <a:rPr lang="en-US" sz="1600" b="1">
                <a:latin typeface="Times New Roman"/>
                <a:ea typeface="+mn-lt"/>
                <a:cs typeface="+mn-lt"/>
              </a:rPr>
              <a:t>Frames and Packets:</a:t>
            </a:r>
            <a:r>
              <a:rPr lang="en-US" sz="1600">
                <a:latin typeface="Times New Roman"/>
                <a:ea typeface="+mn-lt"/>
                <a:cs typeface="+mn-lt"/>
              </a:rPr>
              <a:t> Data is sent in frames containing source/destination MAC addresses, control informations.</a:t>
            </a:r>
            <a:endParaRPr lang="en-US" sz="1600">
              <a:latin typeface="Times New Roman"/>
              <a:cs typeface="Times New Roman"/>
            </a:endParaRPr>
          </a:p>
          <a:p>
            <a:pPr lvl="1" algn="just"/>
            <a:r>
              <a:rPr lang="en-US" sz="1600" b="1">
                <a:latin typeface="Times New Roman"/>
                <a:ea typeface="+mn-lt"/>
                <a:cs typeface="+mn-lt"/>
              </a:rPr>
              <a:t>Collision Detection (CSMA/CD):</a:t>
            </a:r>
            <a:r>
              <a:rPr lang="en-US" sz="1600">
                <a:latin typeface="Times New Roman"/>
                <a:ea typeface="+mn-lt"/>
                <a:cs typeface="+mn-lt"/>
              </a:rPr>
              <a:t> Used to manage data transmission and reduce data collisions.</a:t>
            </a:r>
            <a:endParaRPr lang="en-US" sz="1600">
              <a:latin typeface="Times New Roman"/>
              <a:cs typeface="Times New Roman"/>
            </a:endParaRPr>
          </a:p>
          <a:p>
            <a:pPr lvl="1" algn="just"/>
            <a:r>
              <a:rPr lang="en-US" sz="1600" b="1">
                <a:latin typeface="Times New Roman"/>
                <a:ea typeface="+mn-lt"/>
                <a:cs typeface="+mn-lt"/>
              </a:rPr>
              <a:t>Data Rates:</a:t>
            </a:r>
            <a:r>
              <a:rPr lang="en-US" sz="1600">
                <a:latin typeface="Times New Roman"/>
                <a:ea typeface="+mn-lt"/>
                <a:cs typeface="+mn-lt"/>
              </a:rPr>
              <a:t> Ethernet supports speeds of 100 Mbps, 1 Gbps, and up to 400 Gbps.</a:t>
            </a:r>
            <a:endParaRPr lang="en-US" sz="1600">
              <a:latin typeface="Times New Roman"/>
              <a:cs typeface="Times New Roman"/>
            </a:endParaRPr>
          </a:p>
          <a:p>
            <a:pPr lvl="1" algn="just"/>
            <a:r>
              <a:rPr lang="en-US" sz="1600" b="1">
                <a:latin typeface="Times New Roman"/>
                <a:ea typeface="+mn-lt"/>
                <a:cs typeface="+mn-lt"/>
              </a:rPr>
              <a:t>Error Checking:</a:t>
            </a:r>
            <a:r>
              <a:rPr lang="en-US" sz="1600">
                <a:latin typeface="Times New Roman"/>
                <a:ea typeface="+mn-lt"/>
                <a:cs typeface="+mn-lt"/>
              </a:rPr>
              <a:t> Frames have CRC(Cyclic Redunsancy Check) for error detection.</a:t>
            </a:r>
            <a:endParaRPr lang="en-US" sz="1600">
              <a:latin typeface="Times New Roman"/>
              <a:cs typeface="Times New Roman"/>
            </a:endParaRPr>
          </a:p>
          <a:p>
            <a:pPr lvl="1" algn="just"/>
            <a:r>
              <a:rPr lang="en-US" sz="1600" b="1">
                <a:latin typeface="Times New Roman"/>
                <a:cs typeface="Times New Roman"/>
              </a:rPr>
              <a:t>Encoding Technique:</a:t>
            </a:r>
            <a:r>
              <a:rPr lang="en-US" sz="1600">
                <a:latin typeface="Times New Roman"/>
                <a:cs typeface="Times New Roman"/>
              </a:rPr>
              <a:t> Use Manchester ecoder tecnique.</a:t>
            </a:r>
          </a:p>
          <a:p>
            <a:pPr algn="just"/>
            <a:endParaRPr lang="en-US" sz="1600">
              <a:latin typeface="Times New Roman"/>
              <a:cs typeface="Times New Roman"/>
            </a:endParaRPr>
          </a:p>
        </p:txBody>
      </p:sp>
      <p:pic>
        <p:nvPicPr>
          <p:cNvPr id="4" name="Picture 3" descr="What Is Ethernet? the Wired Network Connection, Explained">
            <a:extLst>
              <a:ext uri="{FF2B5EF4-FFF2-40B4-BE49-F238E27FC236}">
                <a16:creationId xmlns:a16="http://schemas.microsoft.com/office/drawing/2014/main" id="{CDFD20CB-B66E-75FA-30D9-A23D03CD0408}"/>
              </a:ext>
            </a:extLst>
          </p:cNvPr>
          <p:cNvPicPr>
            <a:picLocks noChangeAspect="1"/>
          </p:cNvPicPr>
          <p:nvPr/>
        </p:nvPicPr>
        <p:blipFill>
          <a:blip r:embed="rId2"/>
          <a:srcRect l="22993" r="39451"/>
          <a:stretch/>
        </p:blipFill>
        <p:spPr>
          <a:xfrm>
            <a:off x="8336196" y="581892"/>
            <a:ext cx="1891887" cy="2518756"/>
          </a:xfrm>
          <a:prstGeom prst="rect">
            <a:avLst/>
          </a:prstGeom>
        </p:spPr>
      </p:pic>
      <p:pic>
        <p:nvPicPr>
          <p:cNvPr id="5" name="Picture 4" descr="How to choose an Ethernet cable | Digital Trends">
            <a:extLst>
              <a:ext uri="{FF2B5EF4-FFF2-40B4-BE49-F238E27FC236}">
                <a16:creationId xmlns:a16="http://schemas.microsoft.com/office/drawing/2014/main" id="{CD9D77CD-2C93-C060-4283-2F222CF7CF73}"/>
              </a:ext>
            </a:extLst>
          </p:cNvPr>
          <p:cNvPicPr>
            <a:picLocks noChangeAspect="1"/>
          </p:cNvPicPr>
          <p:nvPr/>
        </p:nvPicPr>
        <p:blipFill>
          <a:blip r:embed="rId3"/>
          <a:stretch>
            <a:fillRect/>
          </a:stretch>
        </p:blipFill>
        <p:spPr>
          <a:xfrm>
            <a:off x="7387406" y="3707894"/>
            <a:ext cx="3787603" cy="2518756"/>
          </a:xfrm>
          <a:prstGeom prst="rect">
            <a:avLst/>
          </a:prstGeom>
        </p:spPr>
      </p:pic>
    </p:spTree>
    <p:extLst>
      <p:ext uri="{BB962C8B-B14F-4D97-AF65-F5344CB8AC3E}">
        <p14:creationId xmlns:p14="http://schemas.microsoft.com/office/powerpoint/2010/main" val="2871894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3C2439A-8655-7C25-776A-987B061A04D4}"/>
              </a:ext>
            </a:extLst>
          </p:cNvPr>
          <p:cNvSpPr/>
          <p:nvPr/>
        </p:nvSpPr>
        <p:spPr>
          <a:xfrm>
            <a:off x="761803" y="350196"/>
            <a:ext cx="4646904" cy="16245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4000" b="1">
                <a:solidFill>
                  <a:schemeClr val="bg1"/>
                </a:solidFill>
                <a:latin typeface="Comic Sans MS"/>
                <a:ea typeface="+mj-ea"/>
                <a:cs typeface="+mj-cs"/>
              </a:rPr>
              <a:t>Modern Ethernet Technologies</a:t>
            </a:r>
            <a:endParaRPr lang="en-US" sz="4000">
              <a:solidFill>
                <a:schemeClr val="bg1"/>
              </a:solidFill>
              <a:latin typeface="Comic Sans MS"/>
              <a:ea typeface="+mj-ea"/>
              <a:cs typeface="+mj-cs"/>
            </a:endParaRPr>
          </a:p>
        </p:txBody>
      </p:sp>
      <p:sp>
        <p:nvSpPr>
          <p:cNvPr id="9" name="TextBox 8">
            <a:extLst>
              <a:ext uri="{FF2B5EF4-FFF2-40B4-BE49-F238E27FC236}">
                <a16:creationId xmlns:a16="http://schemas.microsoft.com/office/drawing/2014/main" id="{17A9A32F-0F36-4355-4985-041112AED066}"/>
              </a:ext>
            </a:extLst>
          </p:cNvPr>
          <p:cNvSpPr txBox="1"/>
          <p:nvPr/>
        </p:nvSpPr>
        <p:spPr>
          <a:xfrm>
            <a:off x="761802" y="2541917"/>
            <a:ext cx="4646905" cy="3613149"/>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2600">
                <a:latin typeface="Calibri"/>
                <a:cs typeface="Calibri"/>
              </a:rPr>
              <a:t>PoE+</a:t>
            </a:r>
          </a:p>
          <a:p>
            <a:pPr marL="285750" indent="-228600">
              <a:lnSpc>
                <a:spcPct val="90000"/>
              </a:lnSpc>
              <a:spcAft>
                <a:spcPts val="600"/>
              </a:spcAft>
              <a:buFont typeface="Arial" panose="020B0604020202020204" pitchFamily="34" charset="0"/>
              <a:buChar char="•"/>
            </a:pPr>
            <a:r>
              <a:rPr lang="en-US" sz="2600">
                <a:latin typeface="Calibri"/>
                <a:cs typeface="Calibri"/>
              </a:rPr>
              <a:t>100 GbE</a:t>
            </a:r>
          </a:p>
          <a:p>
            <a:pPr marL="285750" indent="-228600">
              <a:lnSpc>
                <a:spcPct val="90000"/>
              </a:lnSpc>
              <a:spcAft>
                <a:spcPts val="600"/>
              </a:spcAft>
              <a:buFont typeface="Arial" panose="020B0604020202020204" pitchFamily="34" charset="0"/>
              <a:buChar char="•"/>
            </a:pPr>
            <a:r>
              <a:rPr lang="en-US" sz="2600">
                <a:latin typeface="Calibri"/>
                <a:cs typeface="Calibri"/>
              </a:rPr>
              <a:t>VLAN Trun king</a:t>
            </a:r>
          </a:p>
          <a:p>
            <a:pPr marL="285750" indent="-228600">
              <a:lnSpc>
                <a:spcPct val="90000"/>
              </a:lnSpc>
              <a:spcAft>
                <a:spcPts val="600"/>
              </a:spcAft>
              <a:buFont typeface="Arial" panose="020B0604020202020204" pitchFamily="34" charset="0"/>
              <a:buChar char="•"/>
            </a:pPr>
            <a:r>
              <a:rPr lang="en-US" sz="2600">
                <a:latin typeface="Calibri"/>
                <a:cs typeface="Calibri"/>
              </a:rPr>
              <a:t>Multi-Gig Ethernet</a:t>
            </a:r>
          </a:p>
          <a:p>
            <a:pPr marL="285750" indent="-228600">
              <a:lnSpc>
                <a:spcPct val="90000"/>
              </a:lnSpc>
              <a:spcAft>
                <a:spcPts val="600"/>
              </a:spcAft>
              <a:buFont typeface="Arial" panose="020B0604020202020204" pitchFamily="34" charset="0"/>
              <a:buChar char="•"/>
            </a:pPr>
            <a:r>
              <a:rPr lang="en-US" sz="2600">
                <a:latin typeface="Calibri"/>
                <a:cs typeface="Calibri"/>
              </a:rPr>
              <a:t>Software-Defined Ethernet</a:t>
            </a:r>
          </a:p>
          <a:p>
            <a:pPr marL="285750" indent="-228600">
              <a:lnSpc>
                <a:spcPct val="90000"/>
              </a:lnSpc>
              <a:spcAft>
                <a:spcPts val="600"/>
              </a:spcAft>
              <a:buFont typeface="Arial" panose="020B0604020202020204" pitchFamily="34" charset="0"/>
              <a:buChar char="•"/>
            </a:pPr>
            <a:r>
              <a:rPr lang="en-US" sz="2600">
                <a:latin typeface="Calibri"/>
                <a:cs typeface="Calibri"/>
              </a:rPr>
              <a:t>Ethernet over Fiber Channel</a:t>
            </a:r>
          </a:p>
          <a:p>
            <a:pPr marL="285750" indent="-228600">
              <a:lnSpc>
                <a:spcPct val="90000"/>
              </a:lnSpc>
              <a:spcAft>
                <a:spcPts val="600"/>
              </a:spcAft>
              <a:buFont typeface="Arial" panose="020B0604020202020204" pitchFamily="34" charset="0"/>
              <a:buChar char="•"/>
            </a:pPr>
            <a:r>
              <a:rPr lang="en-US" sz="2600">
                <a:latin typeface="Calibri"/>
                <a:cs typeface="Calibri"/>
              </a:rPr>
              <a:t>EVPN</a:t>
            </a:r>
          </a:p>
          <a:p>
            <a:pPr marL="285750" indent="-228600">
              <a:lnSpc>
                <a:spcPct val="90000"/>
              </a:lnSpc>
              <a:spcAft>
                <a:spcPts val="600"/>
              </a:spcAft>
              <a:buFont typeface="Arial" panose="020B0604020202020204" pitchFamily="34" charset="0"/>
              <a:buChar char="•"/>
            </a:pPr>
            <a:r>
              <a:rPr lang="en-US" sz="2600">
                <a:latin typeface="Calibri"/>
                <a:cs typeface="Calibri"/>
              </a:rPr>
              <a:t>Time-Sensitive Networking - TSN</a:t>
            </a:r>
          </a:p>
        </p:txBody>
      </p:sp>
      <p:pic>
        <p:nvPicPr>
          <p:cNvPr id="11" name="Picture 10" descr="Colorful network cables">
            <a:extLst>
              <a:ext uri="{FF2B5EF4-FFF2-40B4-BE49-F238E27FC236}">
                <a16:creationId xmlns:a16="http://schemas.microsoft.com/office/drawing/2014/main" id="{81E6E8C3-BB83-9463-A8AE-C915F7FD9341}"/>
              </a:ext>
            </a:extLst>
          </p:cNvPr>
          <p:cNvPicPr>
            <a:picLocks noChangeAspect="1"/>
          </p:cNvPicPr>
          <p:nvPr/>
        </p:nvPicPr>
        <p:blipFill>
          <a:blip r:embed="rId2"/>
          <a:srcRect l="9947" r="30653" b="-2"/>
          <a:stretch/>
        </p:blipFill>
        <p:spPr>
          <a:xfrm>
            <a:off x="6096000" y="1"/>
            <a:ext cx="6102825" cy="6858000"/>
          </a:xfrm>
          <a:prstGeom prst="rect">
            <a:avLst/>
          </a:prstGeom>
        </p:spPr>
      </p:pic>
    </p:spTree>
    <p:extLst>
      <p:ext uri="{BB962C8B-B14F-4D97-AF65-F5344CB8AC3E}">
        <p14:creationId xmlns:p14="http://schemas.microsoft.com/office/powerpoint/2010/main" val="3632688828"/>
      </p:ext>
    </p:extLst>
  </p:cSld>
  <p:clrMapOvr>
    <a:masterClrMapping/>
  </p:clrMapOvr>
</p:sld>
</file>

<file path=ppt/theme/theme1.xml><?xml version="1.0" encoding="utf-8"?>
<a:theme xmlns:a="http://schemas.openxmlformats.org/drawingml/2006/main" name="BohoVogueVTI">
  <a:themeElements>
    <a:clrScheme name="BohoVogueVTI">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BohoVogueVTI">
      <a:majorFont>
        <a:latin typeface="Walbaum Display"/>
        <a:ea typeface=""/>
        <a:cs typeface=""/>
      </a:majorFont>
      <a:minorFont>
        <a:latin typeface="Aptos Light"/>
        <a:ea typeface=""/>
        <a:cs typeface=""/>
      </a:minorFont>
    </a:fontScheme>
    <a:fmtScheme name="BohoVogu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587E0025-A466-4551-A341-1A9F570FDF06}" vid="{F615CBBD-D1BB-4663-887F-92A47C7C6AB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BohoVogueVTI</vt:lpstr>
      <vt:lpstr>Introduction to Ethernet</vt:lpstr>
      <vt:lpstr>Basic Ethernet Concepts</vt:lpstr>
      <vt:lpstr>Ethernet Standards and Types</vt:lpstr>
      <vt:lpstr>Ethernet Topologies(BUS) </vt:lpstr>
      <vt:lpstr>Ethernet Topologies(STAR)  </vt:lpstr>
      <vt:lpstr>Ethernet Topologies(MESH)   </vt:lpstr>
      <vt:lpstr>Ethernet Hardware Components</vt:lpstr>
      <vt:lpstr>How Ethernet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9</cp:revision>
  <dcterms:created xsi:type="dcterms:W3CDTF">2024-11-03T10:42:25Z</dcterms:created>
  <dcterms:modified xsi:type="dcterms:W3CDTF">2024-11-06T05:08:44Z</dcterms:modified>
</cp:coreProperties>
</file>